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832" r:id="rId3"/>
    <p:sldId id="860" r:id="rId4"/>
    <p:sldId id="851" r:id="rId5"/>
    <p:sldId id="862" r:id="rId6"/>
    <p:sldId id="852" r:id="rId7"/>
    <p:sldId id="865" r:id="rId8"/>
    <p:sldId id="848" r:id="rId9"/>
    <p:sldId id="891" r:id="rId10"/>
    <p:sldId id="874" r:id="rId11"/>
    <p:sldId id="869" r:id="rId12"/>
    <p:sldId id="859" r:id="rId13"/>
    <p:sldId id="873" r:id="rId14"/>
    <p:sldId id="880" r:id="rId15"/>
    <p:sldId id="849" r:id="rId16"/>
    <p:sldId id="867" r:id="rId17"/>
    <p:sldId id="876" r:id="rId18"/>
    <p:sldId id="878" r:id="rId19"/>
    <p:sldId id="879" r:id="rId20"/>
    <p:sldId id="856" r:id="rId21"/>
    <p:sldId id="883" r:id="rId22"/>
    <p:sldId id="882" r:id="rId23"/>
    <p:sldId id="881" r:id="rId24"/>
    <p:sldId id="886" r:id="rId25"/>
    <p:sldId id="887" r:id="rId26"/>
    <p:sldId id="888" r:id="rId27"/>
    <p:sldId id="889" r:id="rId28"/>
    <p:sldId id="890" r:id="rId29"/>
    <p:sldId id="885" r:id="rId30"/>
    <p:sldId id="884" r:id="rId31"/>
    <p:sldId id="858" r:id="rId32"/>
    <p:sldId id="866" r:id="rId33"/>
    <p:sldId id="855" r:id="rId34"/>
    <p:sldId id="850" r:id="rId35"/>
    <p:sldId id="854" r:id="rId36"/>
    <p:sldId id="42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969696"/>
    <a:srgbClr val="FF0000"/>
    <a:srgbClr val="61A0A8"/>
    <a:srgbClr val="91C7AE"/>
    <a:srgbClr val="E07720"/>
    <a:srgbClr val="D61E1E"/>
    <a:srgbClr val="C23531"/>
    <a:srgbClr val="D48265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366" autoAdjust="0"/>
  </p:normalViewPr>
  <p:slideViewPr>
    <p:cSldViewPr snapToGrid="0">
      <p:cViewPr varScale="1">
        <p:scale>
          <a:sx n="114" d="100"/>
          <a:sy n="114" d="100"/>
        </p:scale>
        <p:origin x="63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83392-8770-4BF1-9462-077196DEE294}" type="datetimeFigureOut">
              <a:rPr lang="zh-CN" altLang="en-US" smtClean="0"/>
              <a:pPr/>
              <a:t>2018/12/10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FD92F-DB55-4CA1-9F61-173704D555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611A6-9603-47E4-A1B8-193138233E79}" type="datetimeFigureOut">
              <a:rPr lang="zh-CN" altLang="en-US" smtClean="0"/>
              <a:pPr/>
              <a:t>2018/12/10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FFF3D-EDB7-4B67-BFA7-58EB928330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FFF3D-EDB7-4B67-BFA7-58EB928330E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FFF3D-EDB7-4B67-BFA7-58EB928330E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FFF3D-EDB7-4B67-BFA7-58EB928330E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FFF3D-EDB7-4B67-BFA7-58EB928330E6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FFF3D-EDB7-4B67-BFA7-58EB928330E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 userDrawn="1"/>
        </p:nvSpPr>
        <p:spPr>
          <a:xfrm>
            <a:off x="1" y="6549081"/>
            <a:ext cx="5448298" cy="1530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/>
          <p:cNvSpPr/>
          <p:nvPr userDrawn="1"/>
        </p:nvSpPr>
        <p:spPr>
          <a:xfrm>
            <a:off x="6743700" y="6549081"/>
            <a:ext cx="5448301" cy="1530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9850878" y="6516560"/>
            <a:ext cx="279417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b="1" spc="300" dirty="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900" b="1" spc="0" dirty="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高校图书馆大数据治理平台</a:t>
            </a:r>
            <a:r>
              <a:rPr lang="en-US" altLang="zh-CN" sz="900" b="1" spc="300" dirty="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b="1" spc="300" dirty="0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分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5BEB11-69C1-432F-B9DB-02C3D78C9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1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 descr="D:\TSBrowserDownloads\千图网_蓝色数码科技背景素材_图片编号32683678\预览图_千图网_编号3268367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2991102" y="2462069"/>
            <a:ext cx="69272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智慧校园规划设计</a:t>
            </a:r>
            <a:endParaRPr lang="en-US" altLang="zh-CN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19431" y="4702588"/>
            <a:ext cx="31450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6997" y="4477876"/>
            <a:ext cx="510909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西安冠铭科技股份有限公司</a:t>
            </a:r>
            <a:endParaRPr lang="en-US" altLang="zh-CN" sz="32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D454B1-A14C-43A0-BB4D-091B59BF638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2848" y="1661434"/>
            <a:ext cx="9949343" cy="4460316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982136D4-C66D-4BB5-B120-948D9702DB6E}"/>
              </a:ext>
            </a:extLst>
          </p:cNvPr>
          <p:cNvSpPr/>
          <p:nvPr/>
        </p:nvSpPr>
        <p:spPr>
          <a:xfrm>
            <a:off x="1936436" y="2624742"/>
            <a:ext cx="142875" cy="632460"/>
          </a:xfrm>
          <a:prstGeom prst="downArrow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57661641-CD8A-498D-9B55-DC921055CAF4}"/>
              </a:ext>
            </a:extLst>
          </p:cNvPr>
          <p:cNvSpPr/>
          <p:nvPr/>
        </p:nvSpPr>
        <p:spPr>
          <a:xfrm>
            <a:off x="3262160" y="2624742"/>
            <a:ext cx="142875" cy="632460"/>
          </a:xfrm>
          <a:prstGeom prst="downArrow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B213A196-927A-4633-8EF2-E1843E312207}"/>
              </a:ext>
            </a:extLst>
          </p:cNvPr>
          <p:cNvSpPr/>
          <p:nvPr/>
        </p:nvSpPr>
        <p:spPr>
          <a:xfrm>
            <a:off x="4670796" y="2624742"/>
            <a:ext cx="142875" cy="632460"/>
          </a:xfrm>
          <a:prstGeom prst="downArrow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067BEBD2-8006-4855-82D6-E96CCFC10AC9}"/>
              </a:ext>
            </a:extLst>
          </p:cNvPr>
          <p:cNvSpPr/>
          <p:nvPr/>
        </p:nvSpPr>
        <p:spPr>
          <a:xfrm>
            <a:off x="6014644" y="2624742"/>
            <a:ext cx="142875" cy="632460"/>
          </a:xfrm>
          <a:prstGeom prst="downArrow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E67056B0-E600-4189-95B9-69F1DC6325A4}"/>
              </a:ext>
            </a:extLst>
          </p:cNvPr>
          <p:cNvSpPr/>
          <p:nvPr/>
        </p:nvSpPr>
        <p:spPr>
          <a:xfrm>
            <a:off x="7350103" y="2624742"/>
            <a:ext cx="142875" cy="632460"/>
          </a:xfrm>
          <a:prstGeom prst="downArrow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231DF228-E1EA-431D-AD33-E6A09949A8C1}"/>
              </a:ext>
            </a:extLst>
          </p:cNvPr>
          <p:cNvSpPr/>
          <p:nvPr/>
        </p:nvSpPr>
        <p:spPr>
          <a:xfrm>
            <a:off x="8685562" y="2624742"/>
            <a:ext cx="142875" cy="632460"/>
          </a:xfrm>
          <a:prstGeom prst="downArrow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31937DB0-E99E-4073-9030-BC56E699975F}"/>
              </a:ext>
            </a:extLst>
          </p:cNvPr>
          <p:cNvSpPr/>
          <p:nvPr/>
        </p:nvSpPr>
        <p:spPr>
          <a:xfrm>
            <a:off x="10021021" y="2624742"/>
            <a:ext cx="142875" cy="632460"/>
          </a:xfrm>
          <a:prstGeom prst="downArrow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F36B14F-E549-4E47-AB3F-D2A0AEE57C2C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2" name="同心圆 18">
              <a:extLst>
                <a:ext uri="{FF2B5EF4-FFF2-40B4-BE49-F238E27FC236}">
                  <a16:creationId xmlns:a16="http://schemas.microsoft.com/office/drawing/2014/main" id="{72C97E66-C5C3-4EF0-BC35-8BA098BC45DE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FCE356CC-148C-4D61-9B16-146EA96AE5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Box 20">
            <a:extLst>
              <a:ext uri="{FF2B5EF4-FFF2-40B4-BE49-F238E27FC236}">
                <a16:creationId xmlns:a16="http://schemas.microsoft.com/office/drawing/2014/main" id="{30360E7D-6103-45CF-B6A9-4556E2DB00EC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校园服务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5EAEE89-2291-4F9E-8ACD-65E3C2EE4FDA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9765AD2-8897-4D3A-85BC-B5A98FB38D67}"/>
              </a:ext>
            </a:extLst>
          </p:cNvPr>
          <p:cNvSpPr/>
          <p:nvPr/>
        </p:nvSpPr>
        <p:spPr>
          <a:xfrm>
            <a:off x="847725" y="1129126"/>
            <a:ext cx="9629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高校服务于学校各个层次，同时获取各个层次的数据。</a:t>
            </a:r>
          </a:p>
        </p:txBody>
      </p:sp>
    </p:spTree>
    <p:extLst>
      <p:ext uri="{BB962C8B-B14F-4D97-AF65-F5344CB8AC3E}">
        <p14:creationId xmlns:p14="http://schemas.microsoft.com/office/powerpoint/2010/main" val="127252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689F7F-B4F5-4E2B-ABBB-999652A040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0175" y="1376051"/>
            <a:ext cx="9496426" cy="476757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E5A1C837-3C54-473B-86A3-535C5358DEEB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14" name="同心圆 18">
              <a:extLst>
                <a:ext uri="{FF2B5EF4-FFF2-40B4-BE49-F238E27FC236}">
                  <a16:creationId xmlns:a16="http://schemas.microsoft.com/office/drawing/2014/main" id="{259DB5C3-CA5B-4582-8DC3-86FE9D749D89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D176B596-532D-4596-9379-132D630322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20">
            <a:extLst>
              <a:ext uri="{FF2B5EF4-FFF2-40B4-BE49-F238E27FC236}">
                <a16:creationId xmlns:a16="http://schemas.microsoft.com/office/drawing/2014/main" id="{78FBAE7E-627E-45C7-9405-F1796ABBEA1D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平台架构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1A56E23-11A7-4632-BF75-963C90176983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1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图片包含 屏幕截图&#10;&#10;自动生成的说明">
            <a:extLst>
              <a:ext uri="{FF2B5EF4-FFF2-40B4-BE49-F238E27FC236}">
                <a16:creationId xmlns:a16="http://schemas.microsoft.com/office/drawing/2014/main" id="{B2744816-F4F3-4D62-BA99-F35667405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1136849"/>
            <a:ext cx="9410700" cy="5033724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011A01A-D25D-4E64-8BAE-13A9573AABDB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1" name="同心圆 18">
              <a:extLst>
                <a:ext uri="{FF2B5EF4-FFF2-40B4-BE49-F238E27FC236}">
                  <a16:creationId xmlns:a16="http://schemas.microsoft.com/office/drawing/2014/main" id="{E3BD40DF-B472-49F3-A636-71DB56D31353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12">
              <a:extLst>
                <a:ext uri="{FF2B5EF4-FFF2-40B4-BE49-F238E27FC236}">
                  <a16:creationId xmlns:a16="http://schemas.microsoft.com/office/drawing/2014/main" id="{52ED8525-FC9F-4DC6-B942-E8B5C22B4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0">
            <a:extLst>
              <a:ext uri="{FF2B5EF4-FFF2-40B4-BE49-F238E27FC236}">
                <a16:creationId xmlns:a16="http://schemas.microsoft.com/office/drawing/2014/main" id="{F9189950-7149-4F65-A95D-4DD13DBD02B4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大数据标准规范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387371-2EFA-44A5-A155-669ABFBAACAD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1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9" name="Picture 3" descr="C:\Users\Administrator\Desktop\图片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3501" y="1438274"/>
            <a:ext cx="9525000" cy="4610101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C95C09-8887-4954-AF83-C5FF757B97EF}"/>
              </a:ext>
            </a:extLst>
          </p:cNvPr>
          <p:cNvSpPr txBox="1"/>
          <p:nvPr/>
        </p:nvSpPr>
        <p:spPr>
          <a:xfrm>
            <a:off x="3095625" y="2417475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收集学校各个平台软硬件的日志和其他信息，动态的展示、评估当前校园整体情况。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8FCEE8E-D202-45D1-85E7-1053D327C49E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17" name="同心圆 18">
              <a:extLst>
                <a:ext uri="{FF2B5EF4-FFF2-40B4-BE49-F238E27FC236}">
                  <a16:creationId xmlns:a16="http://schemas.microsoft.com/office/drawing/2014/main" id="{E428EA6A-9601-43A3-8D6C-19019A53D1BA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001A18C2-5F6A-4E35-B624-DCEA047DD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20">
            <a:extLst>
              <a:ext uri="{FF2B5EF4-FFF2-40B4-BE49-F238E27FC236}">
                <a16:creationId xmlns:a16="http://schemas.microsoft.com/office/drawing/2014/main" id="{046FCA9D-CEDE-46E7-84DA-35777EA85B9A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BB57359-B9D5-4320-BB79-2EFE48FD0375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4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EBD0ACA-9097-4952-AEBD-B7E1323AB134}"/>
              </a:ext>
            </a:extLst>
          </p:cNvPr>
          <p:cNvSpPr/>
          <p:nvPr/>
        </p:nvSpPr>
        <p:spPr>
          <a:xfrm>
            <a:off x="847725" y="1129126"/>
            <a:ext cx="9629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数据平台包含以下系统，但不限于以下系统。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0B055DA-ABDE-4891-B502-9114D22BCC5E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18" name="同心圆 18">
              <a:extLst>
                <a:ext uri="{FF2B5EF4-FFF2-40B4-BE49-F238E27FC236}">
                  <a16:creationId xmlns:a16="http://schemas.microsoft.com/office/drawing/2014/main" id="{0CB2701E-127D-4FA6-BDFB-B88641C2279D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51126308-5564-4E19-9714-C3B79DC7C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92DF7484-0E7A-4FB0-8084-97E364CE64B5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大数据平台建设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D35B04-7CC5-4393-800A-6017FA7F957A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6DE5F6-323D-4A56-AB61-514BB504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00" y="1555044"/>
            <a:ext cx="10091257" cy="46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2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55223" y="2711589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9956" y="2758953"/>
            <a:ext cx="570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智慧校园应用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大数据应用</a:t>
            </a:r>
            <a:endParaRPr lang="en-US" altLang="zh-CN" sz="32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1EA571-B425-40F5-A967-EEADDD1AAC80}"/>
              </a:ext>
            </a:extLst>
          </p:cNvPr>
          <p:cNvSpPr/>
          <p:nvPr/>
        </p:nvSpPr>
        <p:spPr>
          <a:xfrm>
            <a:off x="3169956" y="3514273"/>
            <a:ext cx="4695726" cy="14229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◆移动门户</a:t>
            </a:r>
            <a:endParaRPr lang="en-US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◆数据、信息精准推送</a:t>
            </a:r>
            <a:endParaRPr lang="en-US" altLang="zh-CN" sz="2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◆数据化决策</a:t>
            </a:r>
            <a:endParaRPr lang="en-US" altLang="zh-CN" sz="2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57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F0F661D-B8C0-4BBC-9DC8-2208081865A3}"/>
              </a:ext>
            </a:extLst>
          </p:cNvPr>
          <p:cNvSpPr/>
          <p:nvPr/>
        </p:nvSpPr>
        <p:spPr>
          <a:xfrm>
            <a:off x="762454" y="1061430"/>
            <a:ext cx="106421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管理驾驶舱是信息化的分析和决策支持系统，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以图表的方式直观的显示各项指标，并支持“钻取式查询”，实现对指标的逐层细化、深化分析。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E2BADA-6678-44C9-871D-0A75FAF48B3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76" y="2114464"/>
            <a:ext cx="9234306" cy="408813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91BECAF-72B7-4A27-A15F-548F9BE1DAB0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19" name="同心圆 18">
              <a:extLst>
                <a:ext uri="{FF2B5EF4-FFF2-40B4-BE49-F238E27FC236}">
                  <a16:creationId xmlns:a16="http://schemas.microsoft.com/office/drawing/2014/main" id="{47C01B40-94E6-4A38-911B-6BB35878E52A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2">
              <a:extLst>
                <a:ext uri="{FF2B5EF4-FFF2-40B4-BE49-F238E27FC236}">
                  <a16:creationId xmlns:a16="http://schemas.microsoft.com/office/drawing/2014/main" id="{BC0F5481-D235-4AE9-B0C2-9FE11FE046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6F25919-ADB9-42ED-9830-2BBAA61243AB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驾驶舱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C9AA00-37BD-43FD-A773-0F64E44571F4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2" name="Picture 2" descr="C:\Users\Administrator\Desktop\u2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75" y="1124679"/>
            <a:ext cx="10039350" cy="5143006"/>
          </a:xfrm>
          <a:prstGeom prst="rect">
            <a:avLst/>
          </a:prstGeom>
          <a:noFill/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B753404E-2E07-4215-9D62-7728713B03C4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11" name="同心圆 18">
              <a:extLst>
                <a:ext uri="{FF2B5EF4-FFF2-40B4-BE49-F238E27FC236}">
                  <a16:creationId xmlns:a16="http://schemas.microsoft.com/office/drawing/2014/main" id="{089EE2B1-54BE-4C2A-88BA-A5203F05EBEE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DBDB57D4-4312-469B-8848-F1AF1B61C4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20">
            <a:extLst>
              <a:ext uri="{FF2B5EF4-FFF2-40B4-BE49-F238E27FC236}">
                <a16:creationId xmlns:a16="http://schemas.microsoft.com/office/drawing/2014/main" id="{01CA6F06-2881-41C6-9279-F85CE847F6EF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驾驶舱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5B6AA1-D230-4952-ACDE-01B679137B59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1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1CBDBA-D9CE-45D1-9F9D-A98328BF7E97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0290" y="1262197"/>
            <a:ext cx="4568400" cy="2566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C076EF-0D77-4FB2-A92C-8C79EA96AACB}"/>
              </a:ext>
            </a:extLst>
          </p:cNvPr>
          <p:cNvSpPr txBox="1"/>
          <p:nvPr/>
        </p:nvSpPr>
        <p:spPr>
          <a:xfrm>
            <a:off x="2553372" y="1373798"/>
            <a:ext cx="229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学生生源分布情况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174EAD-D86D-4BA2-A096-AC4572C9CE55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9072" y="3861414"/>
            <a:ext cx="4568400" cy="250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2114C93-867A-42A2-97D7-07CB8E71D1CC}"/>
              </a:ext>
            </a:extLst>
          </p:cNvPr>
          <p:cNvSpPr txBox="1"/>
          <p:nvPr/>
        </p:nvSpPr>
        <p:spPr>
          <a:xfrm>
            <a:off x="7398569" y="5772531"/>
            <a:ext cx="179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教师职称统计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359DCB3-0B30-4A2C-9AD2-DC3599AE1C20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9072" y="1263801"/>
            <a:ext cx="4568400" cy="25668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9287D70-BCD0-4900-864D-BE311AF29499}"/>
              </a:ext>
            </a:extLst>
          </p:cNvPr>
          <p:cNvSpPr txBox="1"/>
          <p:nvPr/>
        </p:nvSpPr>
        <p:spPr>
          <a:xfrm>
            <a:off x="7240580" y="1373798"/>
            <a:ext cx="210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全校学生年龄分布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D2D0B5C-0970-4166-B060-C36A5D9AC38B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0290" y="3861414"/>
            <a:ext cx="4568400" cy="250099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208AC4A-E6C6-4059-878E-1ABC25F4D2EC}"/>
              </a:ext>
            </a:extLst>
          </p:cNvPr>
          <p:cNvSpPr txBox="1"/>
          <p:nvPr/>
        </p:nvSpPr>
        <p:spPr>
          <a:xfrm>
            <a:off x="2555430" y="5772531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全校学历分布情况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9DAFF27-34C9-4C17-95CF-32FEE77EFD0D}"/>
              </a:ext>
            </a:extLst>
          </p:cNvPr>
          <p:cNvSpPr/>
          <p:nvPr/>
        </p:nvSpPr>
        <p:spPr>
          <a:xfrm>
            <a:off x="6036746" y="4767750"/>
            <a:ext cx="459472" cy="218334"/>
          </a:xfrm>
          <a:prstGeom prst="rect">
            <a:avLst/>
          </a:prstGeom>
          <a:solidFill>
            <a:srgbClr val="F3F3F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D48265"/>
                </a:solidFill>
              </a:rPr>
              <a:t>正高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555F73B-927B-441A-99B8-3B856127E9EE}"/>
              </a:ext>
            </a:extLst>
          </p:cNvPr>
          <p:cNvSpPr/>
          <p:nvPr/>
        </p:nvSpPr>
        <p:spPr>
          <a:xfrm>
            <a:off x="8570396" y="6083299"/>
            <a:ext cx="459472" cy="217593"/>
          </a:xfrm>
          <a:prstGeom prst="rect">
            <a:avLst/>
          </a:prstGeom>
          <a:solidFill>
            <a:srgbClr val="F3F3F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61A0A8"/>
                </a:solidFill>
              </a:rPr>
              <a:t>副高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4428EA1-A51B-46E1-A886-E06BF1C8F701}"/>
              </a:ext>
            </a:extLst>
          </p:cNvPr>
          <p:cNvSpPr/>
          <p:nvPr/>
        </p:nvSpPr>
        <p:spPr>
          <a:xfrm>
            <a:off x="9063209" y="4216399"/>
            <a:ext cx="459472" cy="217593"/>
          </a:xfrm>
          <a:prstGeom prst="rect">
            <a:avLst/>
          </a:prstGeom>
          <a:solidFill>
            <a:srgbClr val="F3F3F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61A0A8"/>
                </a:solidFill>
              </a:rPr>
              <a:t>中级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7C30B66-6D18-438D-AA8F-E763130CACD2}"/>
              </a:ext>
            </a:extLst>
          </p:cNvPr>
          <p:cNvSpPr/>
          <p:nvPr/>
        </p:nvSpPr>
        <p:spPr>
          <a:xfrm>
            <a:off x="6511458" y="3932978"/>
            <a:ext cx="882498" cy="217593"/>
          </a:xfrm>
          <a:prstGeom prst="rect">
            <a:avLst/>
          </a:prstGeom>
          <a:solidFill>
            <a:srgbClr val="F3F3F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000" dirty="0">
                <a:solidFill>
                  <a:srgbClr val="61A0A8"/>
                </a:solidFill>
              </a:rPr>
              <a:t>初级以下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736CBF-0DB2-4799-B4F8-599252BA5A08}"/>
              </a:ext>
            </a:extLst>
          </p:cNvPr>
          <p:cNvSpPr/>
          <p:nvPr/>
        </p:nvSpPr>
        <p:spPr>
          <a:xfrm>
            <a:off x="7711001" y="3949698"/>
            <a:ext cx="556699" cy="125411"/>
          </a:xfrm>
          <a:prstGeom prst="rect">
            <a:avLst/>
          </a:prstGeom>
          <a:solidFill>
            <a:srgbClr val="F3F3F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000" dirty="0">
              <a:solidFill>
                <a:srgbClr val="61A0A8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D58692E-44FC-479D-8ABF-0FD153F56E32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6" name="同心圆 18">
              <a:extLst>
                <a:ext uri="{FF2B5EF4-FFF2-40B4-BE49-F238E27FC236}">
                  <a16:creationId xmlns:a16="http://schemas.microsoft.com/office/drawing/2014/main" id="{E042032F-EC86-4BB8-8405-C4340A79C07C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D26904E4-A1AC-4DB8-A9D2-B204498A78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Box 20">
            <a:extLst>
              <a:ext uri="{FF2B5EF4-FFF2-40B4-BE49-F238E27FC236}">
                <a16:creationId xmlns:a16="http://schemas.microsoft.com/office/drawing/2014/main" id="{84628730-5E3A-4349-9948-965285E6E29F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校园概况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4A2DCA-7C74-4DB8-B296-851735563671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1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/>
      <p:bldP spid="24" grpId="0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0BE34E-9550-485B-BFD4-06A7124D5E89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1567" y="1264139"/>
            <a:ext cx="4567355" cy="2566800"/>
          </a:xfrm>
          <a:prstGeom prst="rect">
            <a:avLst/>
          </a:prstGeom>
          <a:solidFill>
            <a:srgbClr val="F3F3F3"/>
          </a:solidFill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45B4D10-E2ED-4D44-8DC1-986CCF3251CC}"/>
              </a:ext>
            </a:extLst>
          </p:cNvPr>
          <p:cNvSpPr/>
          <p:nvPr/>
        </p:nvSpPr>
        <p:spPr>
          <a:xfrm>
            <a:off x="2203172" y="1486703"/>
            <a:ext cx="504825" cy="218334"/>
          </a:xfrm>
          <a:prstGeom prst="rect">
            <a:avLst/>
          </a:prstGeom>
          <a:solidFill>
            <a:srgbClr val="F3F3F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749F83"/>
                </a:solidFill>
              </a:rPr>
              <a:t>大四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01502D5-4953-4EFE-B166-A44AF2179912}"/>
              </a:ext>
            </a:extLst>
          </p:cNvPr>
          <p:cNvSpPr/>
          <p:nvPr/>
        </p:nvSpPr>
        <p:spPr>
          <a:xfrm>
            <a:off x="4370382" y="1633471"/>
            <a:ext cx="504825" cy="218334"/>
          </a:xfrm>
          <a:prstGeom prst="rect">
            <a:avLst/>
          </a:prstGeom>
          <a:solidFill>
            <a:srgbClr val="F3F3F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C23531"/>
                </a:solidFill>
              </a:rPr>
              <a:t>大三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1C8EEDB-5016-44E4-809A-CEE474FA5B5C}"/>
              </a:ext>
            </a:extLst>
          </p:cNvPr>
          <p:cNvSpPr/>
          <p:nvPr/>
        </p:nvSpPr>
        <p:spPr>
          <a:xfrm>
            <a:off x="4875207" y="2356781"/>
            <a:ext cx="504825" cy="218334"/>
          </a:xfrm>
          <a:prstGeom prst="rect">
            <a:avLst/>
          </a:prstGeom>
          <a:solidFill>
            <a:srgbClr val="F3F3F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2F4554"/>
                </a:solidFill>
              </a:rPr>
              <a:t>大二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65552D-82C7-4E10-A5DB-A590A745E788}"/>
              </a:ext>
            </a:extLst>
          </p:cNvPr>
          <p:cNvSpPr/>
          <p:nvPr/>
        </p:nvSpPr>
        <p:spPr>
          <a:xfrm>
            <a:off x="3865557" y="3413760"/>
            <a:ext cx="504825" cy="168096"/>
          </a:xfrm>
          <a:prstGeom prst="rect">
            <a:avLst/>
          </a:prstGeom>
          <a:solidFill>
            <a:srgbClr val="F3F3F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61A0A8"/>
                </a:solidFill>
              </a:rPr>
              <a:t>大一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6C30FC-3A8F-46EA-A329-DC4F2B4B3DE9}"/>
              </a:ext>
            </a:extLst>
          </p:cNvPr>
          <p:cNvSpPr/>
          <p:nvPr/>
        </p:nvSpPr>
        <p:spPr>
          <a:xfrm>
            <a:off x="1416200" y="2148145"/>
            <a:ext cx="504825" cy="218334"/>
          </a:xfrm>
          <a:prstGeom prst="rect">
            <a:avLst/>
          </a:prstGeom>
          <a:solidFill>
            <a:srgbClr val="F3F3F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91C7AE"/>
                </a:solidFill>
              </a:rPr>
              <a:t>研一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909DEA-2A03-4E35-A78F-FFC47D2CDCA3}"/>
              </a:ext>
            </a:extLst>
          </p:cNvPr>
          <p:cNvSpPr/>
          <p:nvPr/>
        </p:nvSpPr>
        <p:spPr>
          <a:xfrm>
            <a:off x="1320751" y="2662725"/>
            <a:ext cx="599489" cy="218334"/>
          </a:xfrm>
          <a:prstGeom prst="rect">
            <a:avLst/>
          </a:prstGeom>
          <a:solidFill>
            <a:srgbClr val="F3F3F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D48265"/>
                </a:solidFill>
              </a:rPr>
              <a:t>研二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28CE697-3F48-4CD3-9B53-F7C1A196ED24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9071" y="1264137"/>
            <a:ext cx="4568401" cy="256545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75AD605-B70F-4F84-BCD9-25020043052C}"/>
              </a:ext>
            </a:extLst>
          </p:cNvPr>
          <p:cNvSpPr txBox="1"/>
          <p:nvPr/>
        </p:nvSpPr>
        <p:spPr>
          <a:xfrm>
            <a:off x="7214695" y="1344860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全校学生综合分析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2F36AFD-B14D-4580-AFB8-416C3FA55697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567" y="3860411"/>
            <a:ext cx="4568400" cy="25020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CB4840B-B583-4A01-917D-D89107C22226}"/>
              </a:ext>
            </a:extLst>
          </p:cNvPr>
          <p:cNvSpPr txBox="1"/>
          <p:nvPr/>
        </p:nvSpPr>
        <p:spPr>
          <a:xfrm>
            <a:off x="2588037" y="3980500"/>
            <a:ext cx="179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一卡通消费情况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5D4C7EF-C486-432C-A054-982759E51E9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90116" y="3861414"/>
            <a:ext cx="4567356" cy="250099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91379E7-4AEA-4D11-969D-27EABFFCF004}"/>
              </a:ext>
            </a:extLst>
          </p:cNvPr>
          <p:cNvSpPr txBox="1"/>
          <p:nvPr/>
        </p:nvSpPr>
        <p:spPr>
          <a:xfrm>
            <a:off x="2624349" y="1350711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全校上网信息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14FC957-2959-4458-8265-D3DE575FC6E9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32" name="同心圆 18">
              <a:extLst>
                <a:ext uri="{FF2B5EF4-FFF2-40B4-BE49-F238E27FC236}">
                  <a16:creationId xmlns:a16="http://schemas.microsoft.com/office/drawing/2014/main" id="{9245854C-0D2C-4073-9599-6E986F9244E2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12">
              <a:extLst>
                <a:ext uri="{FF2B5EF4-FFF2-40B4-BE49-F238E27FC236}">
                  <a16:creationId xmlns:a16="http://schemas.microsoft.com/office/drawing/2014/main" id="{84BABCB7-7012-404B-8D4A-6202DE5338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TextBox 20">
            <a:extLst>
              <a:ext uri="{FF2B5EF4-FFF2-40B4-BE49-F238E27FC236}">
                <a16:creationId xmlns:a16="http://schemas.microsoft.com/office/drawing/2014/main" id="{D3B8067C-5654-473F-A8EB-72628FE30AB3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校园概况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F29F8F0-C06E-4D5E-8CB2-504FB99FB727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3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  <p:bldP spid="35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6165" y="2560339"/>
            <a:ext cx="50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5356" y="2611212"/>
            <a:ext cx="4577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高校信息化现状</a:t>
            </a:r>
            <a:endParaRPr lang="en-US" altLang="zh-CN" sz="32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C7E82C-909F-488C-B726-58426476B41F}"/>
              </a:ext>
            </a:extLst>
          </p:cNvPr>
          <p:cNvSpPr/>
          <p:nvPr/>
        </p:nvSpPr>
        <p:spPr>
          <a:xfrm>
            <a:off x="3195356" y="3429000"/>
            <a:ext cx="4695726" cy="14229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◆建设难点</a:t>
            </a:r>
            <a:endParaRPr lang="en-US" altLang="zh-CN" sz="2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◆数据源问题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07752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887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58C7561-2277-4A3D-B16E-438F7A726140}"/>
              </a:ext>
            </a:extLst>
          </p:cNvPr>
          <p:cNvSpPr/>
          <p:nvPr/>
        </p:nvSpPr>
        <p:spPr>
          <a:xfrm>
            <a:off x="6804803" y="1095409"/>
            <a:ext cx="2590754" cy="17011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300" kern="0">
              <a:solidFill>
                <a:prstClr val="white"/>
              </a:solidFill>
              <a:latin typeface="微软雅黑" panose="020B0503020204020204" pitchFamily="34" charset="-122"/>
              <a:ea typeface="等线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2A0AF4-6F63-42FD-B197-1B1FC3A124CA}"/>
              </a:ext>
            </a:extLst>
          </p:cNvPr>
          <p:cNvSpPr/>
          <p:nvPr/>
        </p:nvSpPr>
        <p:spPr>
          <a:xfrm>
            <a:off x="2647094" y="4391026"/>
            <a:ext cx="3942999" cy="2040254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300" kern="0">
              <a:solidFill>
                <a:prstClr val="white"/>
              </a:solidFill>
              <a:latin typeface="微软雅黑" panose="020B0503020204020204" pitchFamily="34" charset="-122"/>
              <a:ea typeface="等线" charset="-122"/>
            </a:endParaRPr>
          </a:p>
        </p:txBody>
      </p:sp>
      <p:grpSp>
        <p:nvGrpSpPr>
          <p:cNvPr id="17" name="组合 33">
            <a:extLst>
              <a:ext uri="{FF2B5EF4-FFF2-40B4-BE49-F238E27FC236}">
                <a16:creationId xmlns:a16="http://schemas.microsoft.com/office/drawing/2014/main" id="{0839004F-BBB1-408A-8138-03D87CF56F30}"/>
              </a:ext>
            </a:extLst>
          </p:cNvPr>
          <p:cNvGrpSpPr/>
          <p:nvPr/>
        </p:nvGrpSpPr>
        <p:grpSpPr>
          <a:xfrm>
            <a:off x="941705" y="1120958"/>
            <a:ext cx="5636401" cy="3038371"/>
            <a:chOff x="137506" y="1323190"/>
            <a:chExt cx="6166475" cy="332411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2EC4438-9C2D-4637-9ACF-653F023FD45B}"/>
                </a:ext>
              </a:extLst>
            </p:cNvPr>
            <p:cNvSpPr/>
            <p:nvPr/>
          </p:nvSpPr>
          <p:spPr>
            <a:xfrm>
              <a:off x="1990165" y="1323190"/>
              <a:ext cx="4313816" cy="332411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00" kern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90A55ED-55EF-4E00-81DE-6688381C986F}"/>
                </a:ext>
              </a:extLst>
            </p:cNvPr>
            <p:cNvSpPr/>
            <p:nvPr/>
          </p:nvSpPr>
          <p:spPr>
            <a:xfrm>
              <a:off x="2431228" y="1504725"/>
              <a:ext cx="1215614" cy="3149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进校前情况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04B3DDA-F62F-4AB4-9FE6-9512727918B9}"/>
                </a:ext>
              </a:extLst>
            </p:cNvPr>
            <p:cNvSpPr/>
            <p:nvPr/>
          </p:nvSpPr>
          <p:spPr>
            <a:xfrm>
              <a:off x="2431228" y="1957443"/>
              <a:ext cx="1215614" cy="3149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学习经历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883F9E4-29F7-46FE-91C2-EE8A272EAF23}"/>
                </a:ext>
              </a:extLst>
            </p:cNvPr>
            <p:cNvSpPr/>
            <p:nvPr/>
          </p:nvSpPr>
          <p:spPr>
            <a:xfrm>
              <a:off x="2431228" y="2295861"/>
              <a:ext cx="1215614" cy="3149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基础信息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8AFACE6-792B-4C92-A0F6-ACEFF9BA4C4E}"/>
                </a:ext>
              </a:extLst>
            </p:cNvPr>
            <p:cNvSpPr/>
            <p:nvPr/>
          </p:nvSpPr>
          <p:spPr>
            <a:xfrm>
              <a:off x="2431228" y="2634278"/>
              <a:ext cx="1215614" cy="3149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工作经历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7B3FE64-2844-4C69-8E6B-D086D8A616E9}"/>
                </a:ext>
              </a:extLst>
            </p:cNvPr>
            <p:cNvSpPr/>
            <p:nvPr/>
          </p:nvSpPr>
          <p:spPr>
            <a:xfrm>
              <a:off x="4270786" y="2318945"/>
              <a:ext cx="1215614" cy="374794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家庭成员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D79BA04-96DD-479A-A7D0-0A093EC3F12F}"/>
                </a:ext>
              </a:extLst>
            </p:cNvPr>
            <p:cNvSpPr/>
            <p:nvPr/>
          </p:nvSpPr>
          <p:spPr>
            <a:xfrm>
              <a:off x="4270786" y="2835312"/>
              <a:ext cx="1215614" cy="374794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社会兼职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82F818C-F7E9-4D43-B096-CF44B09554C8}"/>
                </a:ext>
              </a:extLst>
            </p:cNvPr>
            <p:cNvSpPr/>
            <p:nvPr/>
          </p:nvSpPr>
          <p:spPr>
            <a:xfrm>
              <a:off x="4270786" y="3351679"/>
              <a:ext cx="1215614" cy="374794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学术兼职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9EE9F3E-86AA-4656-BB4A-6D1C6288FE1C}"/>
                </a:ext>
              </a:extLst>
            </p:cNvPr>
            <p:cNvSpPr/>
            <p:nvPr/>
          </p:nvSpPr>
          <p:spPr>
            <a:xfrm>
              <a:off x="2431228" y="3114338"/>
              <a:ext cx="1215614" cy="3124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导师信息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0BD5734-0973-4788-A8D1-E500F0D776EA}"/>
                </a:ext>
              </a:extLst>
            </p:cNvPr>
            <p:cNvSpPr/>
            <p:nvPr/>
          </p:nvSpPr>
          <p:spPr>
            <a:xfrm>
              <a:off x="2431228" y="3487270"/>
              <a:ext cx="1215614" cy="3124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工资信息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3EBD224-01B4-4741-853A-7D67DD9E3D26}"/>
                </a:ext>
              </a:extLst>
            </p:cNvPr>
            <p:cNvSpPr/>
            <p:nvPr/>
          </p:nvSpPr>
          <p:spPr>
            <a:xfrm>
              <a:off x="2431228" y="3860202"/>
              <a:ext cx="1215614" cy="3124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合同信息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272AFC7-2B3E-41C8-8B90-FDEA388093D8}"/>
                </a:ext>
              </a:extLst>
            </p:cNvPr>
            <p:cNvSpPr/>
            <p:nvPr/>
          </p:nvSpPr>
          <p:spPr>
            <a:xfrm>
              <a:off x="2431228" y="4233133"/>
              <a:ext cx="1215614" cy="3124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职务任免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D8AD913-289C-435D-904A-764423FC2AE7}"/>
                </a:ext>
              </a:extLst>
            </p:cNvPr>
            <p:cNvSpPr txBox="1"/>
            <p:nvPr/>
          </p:nvSpPr>
          <p:spPr>
            <a:xfrm>
              <a:off x="5739275" y="2027815"/>
              <a:ext cx="505082" cy="250115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defRPr/>
              </a:pPr>
              <a:r>
                <a:rPr lang="zh-CN" altLang="en-US" b="1" kern="0" spc="24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基本数据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6451EE9-0E00-459F-A088-450353CBA1C7}"/>
                </a:ext>
              </a:extLst>
            </p:cNvPr>
            <p:cNvSpPr/>
            <p:nvPr/>
          </p:nvSpPr>
          <p:spPr>
            <a:xfrm>
              <a:off x="137506" y="2106678"/>
              <a:ext cx="1421222" cy="3991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等线" charset="-122"/>
                </a:rPr>
                <a:t>进校前情况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FD99337-F94F-448F-9442-4D704451CFC9}"/>
                </a:ext>
              </a:extLst>
            </p:cNvPr>
            <p:cNvSpPr/>
            <p:nvPr/>
          </p:nvSpPr>
          <p:spPr>
            <a:xfrm>
              <a:off x="137506" y="3041392"/>
              <a:ext cx="1421222" cy="3991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等线" charset="-122"/>
                </a:rPr>
                <a:t>导师系统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FF4D69B-951E-4979-94F5-66BA321AF2EC}"/>
                </a:ext>
              </a:extLst>
            </p:cNvPr>
            <p:cNvSpPr/>
            <p:nvPr/>
          </p:nvSpPr>
          <p:spPr>
            <a:xfrm>
              <a:off x="137506" y="3490856"/>
              <a:ext cx="1421222" cy="3991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等线" charset="-122"/>
                </a:rPr>
                <a:t>财务系统</a:t>
              </a:r>
            </a:p>
          </p:txBody>
        </p:sp>
        <p:cxnSp>
          <p:nvCxnSpPr>
            <p:cNvPr id="39" name="直接箭头连接符 26">
              <a:extLst>
                <a:ext uri="{FF2B5EF4-FFF2-40B4-BE49-F238E27FC236}">
                  <a16:creationId xmlns:a16="http://schemas.microsoft.com/office/drawing/2014/main" id="{CE962185-A833-4A4E-B51A-1F5618C18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4251" y="3227295"/>
              <a:ext cx="866977" cy="16509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28">
              <a:extLst>
                <a:ext uri="{FF2B5EF4-FFF2-40B4-BE49-F238E27FC236}">
                  <a16:creationId xmlns:a16="http://schemas.microsoft.com/office/drawing/2014/main" id="{0B593C2A-34A8-4ED6-A151-D09E716FF5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4251" y="3603812"/>
              <a:ext cx="866977" cy="19122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ysDash"/>
              <a:miter lim="800000"/>
              <a:tailEnd type="triangle"/>
            </a:ln>
            <a:effectLst/>
          </p:spPr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3C30AFBA-62A7-45BA-A021-3B3FD3753DCE}"/>
              </a:ext>
            </a:extLst>
          </p:cNvPr>
          <p:cNvSpPr txBox="1"/>
          <p:nvPr/>
        </p:nvSpPr>
        <p:spPr>
          <a:xfrm>
            <a:off x="5791040" y="4776696"/>
            <a:ext cx="738664" cy="15479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</a:rPr>
              <a:t>科</a:t>
            </a:r>
            <a:r>
              <a:rPr lang="zh-CN" altLang="en-US" b="1" spc="600">
                <a:solidFill>
                  <a:schemeClr val="bg1"/>
                </a:solidFill>
                <a:latin typeface="微软雅黑" panose="020B0503020204020204" pitchFamily="34" charset="-122"/>
              </a:rPr>
              <a:t>研项目</a:t>
            </a:r>
          </a:p>
          <a:p>
            <a:endParaRPr lang="zh-CN" altLang="en-US" b="1" spc="6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252E403-3213-44BF-A935-36773CC4ADB5}"/>
              </a:ext>
            </a:extLst>
          </p:cNvPr>
          <p:cNvSpPr/>
          <p:nvPr/>
        </p:nvSpPr>
        <p:spPr>
          <a:xfrm>
            <a:off x="4632439" y="4522021"/>
            <a:ext cx="1111120" cy="35242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软件著作权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12C7DA9-3BFD-423B-97F5-150512DCAA40}"/>
              </a:ext>
            </a:extLst>
          </p:cNvPr>
          <p:cNvSpPr/>
          <p:nvPr/>
        </p:nvSpPr>
        <p:spPr>
          <a:xfrm>
            <a:off x="4632439" y="4976831"/>
            <a:ext cx="1111120" cy="35242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成果获奖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B121B6F-60DA-4213-8BE5-83FF15026205}"/>
              </a:ext>
            </a:extLst>
          </p:cNvPr>
          <p:cNvSpPr/>
          <p:nvPr/>
        </p:nvSpPr>
        <p:spPr>
          <a:xfrm>
            <a:off x="4632439" y="5431641"/>
            <a:ext cx="1111120" cy="35242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专利发明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7D391E2-FC32-4BAD-8EF4-8CCFEB8A4670}"/>
              </a:ext>
            </a:extLst>
          </p:cNvPr>
          <p:cNvSpPr/>
          <p:nvPr/>
        </p:nvSpPr>
        <p:spPr>
          <a:xfrm>
            <a:off x="3173881" y="4538029"/>
            <a:ext cx="1111120" cy="33641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科研项目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E2B1928-3127-4FF4-8A42-0FFBF7AA8C11}"/>
              </a:ext>
            </a:extLst>
          </p:cNvPr>
          <p:cNvSpPr/>
          <p:nvPr/>
        </p:nvSpPr>
        <p:spPr>
          <a:xfrm>
            <a:off x="3173881" y="4992839"/>
            <a:ext cx="1111120" cy="33641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学术论文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E62F48D-C213-4C4C-98A1-6BEDA185A7D5}"/>
              </a:ext>
            </a:extLst>
          </p:cNvPr>
          <p:cNvSpPr/>
          <p:nvPr/>
        </p:nvSpPr>
        <p:spPr>
          <a:xfrm>
            <a:off x="3173881" y="5447649"/>
            <a:ext cx="1111120" cy="33641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科研经费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4671BF5-492B-4E4A-885D-1DA020230022}"/>
              </a:ext>
            </a:extLst>
          </p:cNvPr>
          <p:cNvSpPr/>
          <p:nvPr/>
        </p:nvSpPr>
        <p:spPr>
          <a:xfrm>
            <a:off x="4632439" y="5886450"/>
            <a:ext cx="1111120" cy="35242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教学论文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43CB801-240A-4B42-97A8-479A70E473B6}"/>
              </a:ext>
            </a:extLst>
          </p:cNvPr>
          <p:cNvSpPr/>
          <p:nvPr/>
        </p:nvSpPr>
        <p:spPr>
          <a:xfrm>
            <a:off x="3173881" y="5902458"/>
            <a:ext cx="1111120" cy="33641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学术论文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03590E5-B09A-4C23-B2FE-777EED749996}"/>
              </a:ext>
            </a:extLst>
          </p:cNvPr>
          <p:cNvSpPr/>
          <p:nvPr/>
        </p:nvSpPr>
        <p:spPr>
          <a:xfrm>
            <a:off x="938530" y="4333875"/>
            <a:ext cx="1255520" cy="4106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理科科研系统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038A42E-172B-43BC-A306-C7F24C747616}"/>
              </a:ext>
            </a:extLst>
          </p:cNvPr>
          <p:cNvSpPr/>
          <p:nvPr/>
        </p:nvSpPr>
        <p:spPr>
          <a:xfrm>
            <a:off x="938530" y="4895850"/>
            <a:ext cx="1255520" cy="42862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文科科研系统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B7A9F82-C606-44E6-86C4-671D167CDA15}"/>
              </a:ext>
            </a:extLst>
          </p:cNvPr>
          <p:cNvSpPr/>
          <p:nvPr/>
        </p:nvSpPr>
        <p:spPr>
          <a:xfrm>
            <a:off x="923891" y="5447649"/>
            <a:ext cx="1255520" cy="32450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财务系统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FA49CC3-3DBB-4186-BF04-6BE20C96376F}"/>
              </a:ext>
            </a:extLst>
          </p:cNvPr>
          <p:cNvSpPr/>
          <p:nvPr/>
        </p:nvSpPr>
        <p:spPr>
          <a:xfrm>
            <a:off x="938530" y="5848350"/>
            <a:ext cx="1255520" cy="36195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论文数据库</a:t>
            </a:r>
          </a:p>
        </p:txBody>
      </p:sp>
      <p:cxnSp>
        <p:nvCxnSpPr>
          <p:cNvPr id="54" name="直接箭头连接符 49">
            <a:extLst>
              <a:ext uri="{FF2B5EF4-FFF2-40B4-BE49-F238E27FC236}">
                <a16:creationId xmlns:a16="http://schemas.microsoft.com/office/drawing/2014/main" id="{05E50530-DB13-4008-BC89-FC32E077241B}"/>
              </a:ext>
            </a:extLst>
          </p:cNvPr>
          <p:cNvCxnSpPr>
            <a:cxnSpLocks/>
          </p:cNvCxnSpPr>
          <p:nvPr/>
        </p:nvCxnSpPr>
        <p:spPr>
          <a:xfrm flipV="1">
            <a:off x="2245805" y="5074713"/>
            <a:ext cx="848299" cy="3256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直接箭头连接符 50">
            <a:extLst>
              <a:ext uri="{FF2B5EF4-FFF2-40B4-BE49-F238E27FC236}">
                <a16:creationId xmlns:a16="http://schemas.microsoft.com/office/drawing/2014/main" id="{9E1C942E-C13B-49A7-96E7-E2439A83990D}"/>
              </a:ext>
            </a:extLst>
          </p:cNvPr>
          <p:cNvCxnSpPr>
            <a:cxnSpLocks/>
          </p:cNvCxnSpPr>
          <p:nvPr/>
        </p:nvCxnSpPr>
        <p:spPr>
          <a:xfrm flipV="1">
            <a:off x="2237469" y="4607708"/>
            <a:ext cx="848299" cy="3256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56" name="直接箭头连接符 51">
            <a:extLst>
              <a:ext uri="{FF2B5EF4-FFF2-40B4-BE49-F238E27FC236}">
                <a16:creationId xmlns:a16="http://schemas.microsoft.com/office/drawing/2014/main" id="{5A7A84DA-BC48-4ED2-91CB-F271AF091C38}"/>
              </a:ext>
            </a:extLst>
          </p:cNvPr>
          <p:cNvCxnSpPr>
            <a:cxnSpLocks/>
          </p:cNvCxnSpPr>
          <p:nvPr/>
        </p:nvCxnSpPr>
        <p:spPr>
          <a:xfrm flipV="1">
            <a:off x="2245805" y="5975465"/>
            <a:ext cx="848299" cy="3256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接箭头连接符 52">
            <a:extLst>
              <a:ext uri="{FF2B5EF4-FFF2-40B4-BE49-F238E27FC236}">
                <a16:creationId xmlns:a16="http://schemas.microsoft.com/office/drawing/2014/main" id="{C37A49E3-21B9-4E41-A624-466B2DBDF547}"/>
              </a:ext>
            </a:extLst>
          </p:cNvPr>
          <p:cNvCxnSpPr>
            <a:cxnSpLocks/>
          </p:cNvCxnSpPr>
          <p:nvPr/>
        </p:nvCxnSpPr>
        <p:spPr>
          <a:xfrm flipV="1">
            <a:off x="2237469" y="5508460"/>
            <a:ext cx="848299" cy="3256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29EB150-E2D8-4C21-80B1-984F3F09735A}"/>
              </a:ext>
            </a:extLst>
          </p:cNvPr>
          <p:cNvSpPr/>
          <p:nvPr/>
        </p:nvSpPr>
        <p:spPr>
          <a:xfrm>
            <a:off x="7615304" y="1270890"/>
            <a:ext cx="1111120" cy="34187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本科生授课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D6761B5-A21A-4854-9F18-1D6DE5EECEB6}"/>
              </a:ext>
            </a:extLst>
          </p:cNvPr>
          <p:cNvSpPr/>
          <p:nvPr/>
        </p:nvSpPr>
        <p:spPr>
          <a:xfrm>
            <a:off x="7615304" y="1775147"/>
            <a:ext cx="1111120" cy="34187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精品课程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598FB1B-1AB7-483F-A2C3-D863C2C046D2}"/>
              </a:ext>
            </a:extLst>
          </p:cNvPr>
          <p:cNvSpPr/>
          <p:nvPr/>
        </p:nvSpPr>
        <p:spPr>
          <a:xfrm>
            <a:off x="7615304" y="2279403"/>
            <a:ext cx="1111120" cy="34187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研究生授课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A8EE967-D970-4EAA-BD58-01F8D27B5521}"/>
              </a:ext>
            </a:extLst>
          </p:cNvPr>
          <p:cNvSpPr txBox="1"/>
          <p:nvPr/>
        </p:nvSpPr>
        <p:spPr>
          <a:xfrm>
            <a:off x="6892423" y="1556855"/>
            <a:ext cx="461665" cy="8417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spc="600" dirty="0">
                <a:solidFill>
                  <a:srgbClr val="4472C4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</a:rPr>
              <a:t>教学</a:t>
            </a:r>
          </a:p>
        </p:txBody>
      </p:sp>
      <p:grpSp>
        <p:nvGrpSpPr>
          <p:cNvPr id="62" name="组合 74">
            <a:extLst>
              <a:ext uri="{FF2B5EF4-FFF2-40B4-BE49-F238E27FC236}">
                <a16:creationId xmlns:a16="http://schemas.microsoft.com/office/drawing/2014/main" id="{77D693AF-8E9B-44D3-9238-B8E0BE3274D6}"/>
              </a:ext>
            </a:extLst>
          </p:cNvPr>
          <p:cNvGrpSpPr/>
          <p:nvPr/>
        </p:nvGrpSpPr>
        <p:grpSpPr>
          <a:xfrm>
            <a:off x="9656773" y="1120958"/>
            <a:ext cx="1306170" cy="765515"/>
            <a:chOff x="10085730" y="848887"/>
            <a:chExt cx="1429008" cy="83750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A276358-0D0A-4242-9FD7-175770436982}"/>
                </a:ext>
              </a:extLst>
            </p:cNvPr>
            <p:cNvSpPr/>
            <p:nvPr/>
          </p:nvSpPr>
          <p:spPr>
            <a:xfrm>
              <a:off x="10085730" y="848887"/>
              <a:ext cx="1429008" cy="837508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00" kern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690485-6803-43A1-8FEE-A81E0CB22C8F}"/>
                </a:ext>
              </a:extLst>
            </p:cNvPr>
            <p:cNvSpPr/>
            <p:nvPr/>
          </p:nvSpPr>
          <p:spPr>
            <a:xfrm>
              <a:off x="10203587" y="935191"/>
              <a:ext cx="1215614" cy="225910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本科生教务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23BF4B2-48DA-4B79-B04E-7C0123B84B83}"/>
                </a:ext>
              </a:extLst>
            </p:cNvPr>
            <p:cNvSpPr/>
            <p:nvPr/>
          </p:nvSpPr>
          <p:spPr>
            <a:xfrm>
              <a:off x="10203587" y="1355463"/>
              <a:ext cx="1215614" cy="225910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本科生选课</a:t>
              </a:r>
            </a:p>
          </p:txBody>
        </p:sp>
      </p:grpSp>
      <p:grpSp>
        <p:nvGrpSpPr>
          <p:cNvPr id="66" name="组合 75">
            <a:extLst>
              <a:ext uri="{FF2B5EF4-FFF2-40B4-BE49-F238E27FC236}">
                <a16:creationId xmlns:a16="http://schemas.microsoft.com/office/drawing/2014/main" id="{0C456D5E-3C45-4F80-BCAB-75561A863C0D}"/>
              </a:ext>
            </a:extLst>
          </p:cNvPr>
          <p:cNvGrpSpPr/>
          <p:nvPr/>
        </p:nvGrpSpPr>
        <p:grpSpPr>
          <a:xfrm>
            <a:off x="9648008" y="2015878"/>
            <a:ext cx="1306170" cy="765515"/>
            <a:chOff x="10085730" y="1935398"/>
            <a:chExt cx="1429008" cy="837508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B982866-9F38-442A-B0A1-E07F5F921269}"/>
                </a:ext>
              </a:extLst>
            </p:cNvPr>
            <p:cNvSpPr/>
            <p:nvPr/>
          </p:nvSpPr>
          <p:spPr>
            <a:xfrm>
              <a:off x="10085730" y="1935398"/>
              <a:ext cx="1429008" cy="837508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00" kern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CD8084F-AC38-4E32-9387-B93A68DCABF4}"/>
                </a:ext>
              </a:extLst>
            </p:cNvPr>
            <p:cNvSpPr/>
            <p:nvPr/>
          </p:nvSpPr>
          <p:spPr>
            <a:xfrm>
              <a:off x="10203587" y="2040660"/>
              <a:ext cx="1215614" cy="225910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研究生教务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8CE3B906-0134-43F1-B79D-8B9E4F8D912E}"/>
                </a:ext>
              </a:extLst>
            </p:cNvPr>
            <p:cNvSpPr/>
            <p:nvPr/>
          </p:nvSpPr>
          <p:spPr>
            <a:xfrm>
              <a:off x="10203587" y="2460932"/>
              <a:ext cx="1215614" cy="225910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sz="13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等线" charset="-122"/>
                </a:rPr>
                <a:t>研究生选课</a:t>
              </a:r>
            </a:p>
          </p:txBody>
        </p: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2C8DC34D-2C75-4EAA-996D-91CECA99BB4D}"/>
              </a:ext>
            </a:extLst>
          </p:cNvPr>
          <p:cNvSpPr/>
          <p:nvPr/>
        </p:nvSpPr>
        <p:spPr>
          <a:xfrm>
            <a:off x="6804803" y="2935186"/>
            <a:ext cx="2590754" cy="15531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300" kern="0">
              <a:solidFill>
                <a:prstClr val="white"/>
              </a:solidFill>
              <a:latin typeface="微软雅黑" panose="020B0503020204020204" pitchFamily="34" charset="-122"/>
              <a:ea typeface="等线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84F1969-666E-4F29-984E-19CA2CB74447}"/>
              </a:ext>
            </a:extLst>
          </p:cNvPr>
          <p:cNvSpPr/>
          <p:nvPr/>
        </p:nvSpPr>
        <p:spPr>
          <a:xfrm>
            <a:off x="7615304" y="3961718"/>
            <a:ext cx="1111120" cy="31253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家具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69DCE95-00EB-4A12-8CC1-3898028E875F}"/>
              </a:ext>
            </a:extLst>
          </p:cNvPr>
          <p:cNvSpPr/>
          <p:nvPr/>
        </p:nvSpPr>
        <p:spPr>
          <a:xfrm>
            <a:off x="9745533" y="3558199"/>
            <a:ext cx="1111120" cy="296958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资产系统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877F7C3-6D54-4476-8CC5-8CA944BE48B7}"/>
              </a:ext>
            </a:extLst>
          </p:cNvPr>
          <p:cNvSpPr/>
          <p:nvPr/>
        </p:nvSpPr>
        <p:spPr>
          <a:xfrm>
            <a:off x="7615304" y="3558199"/>
            <a:ext cx="1111120" cy="31253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设备附件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B75CB40-6724-4C15-8D89-D4E57BBA812C}"/>
              </a:ext>
            </a:extLst>
          </p:cNvPr>
          <p:cNvSpPr/>
          <p:nvPr/>
        </p:nvSpPr>
        <p:spPr>
          <a:xfrm>
            <a:off x="7615304" y="3154680"/>
            <a:ext cx="1111120" cy="31253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设备信息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BD0E6D2-4A6D-4250-B5F2-9BBC9AB0611C}"/>
              </a:ext>
            </a:extLst>
          </p:cNvPr>
          <p:cNvSpPr txBox="1"/>
          <p:nvPr/>
        </p:nvSpPr>
        <p:spPr>
          <a:xfrm>
            <a:off x="6892422" y="3413621"/>
            <a:ext cx="461665" cy="7431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</a:rPr>
              <a:t>资产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58B5969-BF0F-4BF9-8A69-BE067C5607E4}"/>
              </a:ext>
            </a:extLst>
          </p:cNvPr>
          <p:cNvSpPr/>
          <p:nvPr/>
        </p:nvSpPr>
        <p:spPr>
          <a:xfrm>
            <a:off x="6804803" y="4780303"/>
            <a:ext cx="2590754" cy="15815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300" kern="0">
              <a:solidFill>
                <a:prstClr val="white"/>
              </a:solidFill>
              <a:latin typeface="微软雅黑" panose="020B0503020204020204" pitchFamily="34" charset="-122"/>
              <a:ea typeface="等线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4BEBA23-9E62-4628-8A72-57E7CC71971D}"/>
              </a:ext>
            </a:extLst>
          </p:cNvPr>
          <p:cNvSpPr/>
          <p:nvPr/>
        </p:nvSpPr>
        <p:spPr>
          <a:xfrm>
            <a:off x="7615304" y="5261142"/>
            <a:ext cx="1111120" cy="2993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门禁信息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DF9984A3-8D89-423D-A744-3DB5562583B6}"/>
              </a:ext>
            </a:extLst>
          </p:cNvPr>
          <p:cNvSpPr/>
          <p:nvPr/>
        </p:nvSpPr>
        <p:spPr>
          <a:xfrm>
            <a:off x="7615304" y="4907281"/>
            <a:ext cx="1111120" cy="2993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图书借阅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4B2B877-1623-40AB-B5EC-2769DF69A22C}"/>
              </a:ext>
            </a:extLst>
          </p:cNvPr>
          <p:cNvSpPr txBox="1"/>
          <p:nvPr/>
        </p:nvSpPr>
        <p:spPr>
          <a:xfrm>
            <a:off x="6903400" y="5023093"/>
            <a:ext cx="461665" cy="13077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</a:rPr>
              <a:t> 其 他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4328EC2-89D1-4775-9DAD-B2326D5C939F}"/>
              </a:ext>
            </a:extLst>
          </p:cNvPr>
          <p:cNvSpPr/>
          <p:nvPr/>
        </p:nvSpPr>
        <p:spPr>
          <a:xfrm>
            <a:off x="7615304" y="5968863"/>
            <a:ext cx="1111120" cy="2993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体检信息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596976C-58CE-4664-B1B0-BA02E4510544}"/>
              </a:ext>
            </a:extLst>
          </p:cNvPr>
          <p:cNvSpPr/>
          <p:nvPr/>
        </p:nvSpPr>
        <p:spPr>
          <a:xfrm>
            <a:off x="7615304" y="5615003"/>
            <a:ext cx="1111120" cy="2993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教师公寓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A557F9DF-D097-4B7A-A220-73C69281FDA4}"/>
              </a:ext>
            </a:extLst>
          </p:cNvPr>
          <p:cNvSpPr/>
          <p:nvPr/>
        </p:nvSpPr>
        <p:spPr>
          <a:xfrm>
            <a:off x="9764498" y="5167170"/>
            <a:ext cx="1111120" cy="314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门禁系统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F9FDC4E-3202-4070-8D1E-8592CEDC0295}"/>
              </a:ext>
            </a:extLst>
          </p:cNvPr>
          <p:cNvSpPr/>
          <p:nvPr/>
        </p:nvSpPr>
        <p:spPr>
          <a:xfrm>
            <a:off x="9764499" y="4760103"/>
            <a:ext cx="1111120" cy="314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图书馆系统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2FF3624-FC57-4514-8EF9-0DE894378892}"/>
              </a:ext>
            </a:extLst>
          </p:cNvPr>
          <p:cNvSpPr/>
          <p:nvPr/>
        </p:nvSpPr>
        <p:spPr>
          <a:xfrm>
            <a:off x="9768723" y="6029325"/>
            <a:ext cx="1111120" cy="314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信息门户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F2A45F0-B887-405E-ACD9-A51EAFBC7613}"/>
              </a:ext>
            </a:extLst>
          </p:cNvPr>
          <p:cNvSpPr/>
          <p:nvPr/>
        </p:nvSpPr>
        <p:spPr>
          <a:xfrm>
            <a:off x="9764498" y="5586053"/>
            <a:ext cx="1111120" cy="314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kern="0" dirty="0">
                <a:solidFill>
                  <a:prstClr val="white"/>
                </a:solidFill>
                <a:latin typeface="微软雅黑" panose="020B0503020204020204" pitchFamily="34" charset="-122"/>
                <a:ea typeface="等线" charset="-122"/>
              </a:rPr>
              <a:t>公寓系统</a:t>
            </a:r>
          </a:p>
        </p:txBody>
      </p:sp>
      <p:cxnSp>
        <p:nvCxnSpPr>
          <p:cNvPr id="98" name="直接箭头连接符 70">
            <a:extLst>
              <a:ext uri="{FF2B5EF4-FFF2-40B4-BE49-F238E27FC236}">
                <a16:creationId xmlns:a16="http://schemas.microsoft.com/office/drawing/2014/main" id="{454134AA-E000-4358-985D-7AF8E5136235}"/>
              </a:ext>
            </a:extLst>
          </p:cNvPr>
          <p:cNvCxnSpPr>
            <a:cxnSpLocks/>
          </p:cNvCxnSpPr>
          <p:nvPr/>
        </p:nvCxnSpPr>
        <p:spPr>
          <a:xfrm flipH="1">
            <a:off x="8726425" y="1916297"/>
            <a:ext cx="851915" cy="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直接箭头连接符 84">
            <a:extLst>
              <a:ext uri="{FF2B5EF4-FFF2-40B4-BE49-F238E27FC236}">
                <a16:creationId xmlns:a16="http://schemas.microsoft.com/office/drawing/2014/main" id="{58EBAA16-0FDC-4AE8-BCCA-B745F5753B37}"/>
              </a:ext>
            </a:extLst>
          </p:cNvPr>
          <p:cNvCxnSpPr>
            <a:cxnSpLocks/>
          </p:cNvCxnSpPr>
          <p:nvPr/>
        </p:nvCxnSpPr>
        <p:spPr>
          <a:xfrm flipH="1" flipV="1">
            <a:off x="8801110" y="3749160"/>
            <a:ext cx="752465" cy="369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接箭头连接符 110">
            <a:extLst>
              <a:ext uri="{FF2B5EF4-FFF2-40B4-BE49-F238E27FC236}">
                <a16:creationId xmlns:a16="http://schemas.microsoft.com/office/drawing/2014/main" id="{083D677F-C8CA-4C5D-9639-C2D34C29E258}"/>
              </a:ext>
            </a:extLst>
          </p:cNvPr>
          <p:cNvCxnSpPr>
            <a:cxnSpLocks/>
          </p:cNvCxnSpPr>
          <p:nvPr/>
        </p:nvCxnSpPr>
        <p:spPr>
          <a:xfrm flipH="1">
            <a:off x="8801109" y="5560512"/>
            <a:ext cx="857902" cy="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3EE3318-CA92-4539-BDFC-F2CAC05205E5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92" name="同心圆 18">
              <a:extLst>
                <a:ext uri="{FF2B5EF4-FFF2-40B4-BE49-F238E27FC236}">
                  <a16:creationId xmlns:a16="http://schemas.microsoft.com/office/drawing/2014/main" id="{F0F4BEE2-18BB-477D-9AE7-088159447F53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12">
              <a:extLst>
                <a:ext uri="{FF2B5EF4-FFF2-40B4-BE49-F238E27FC236}">
                  <a16:creationId xmlns:a16="http://schemas.microsoft.com/office/drawing/2014/main" id="{A46B7740-BAFB-4045-BA53-BD0927A67A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5" name="TextBox 20">
            <a:extLst>
              <a:ext uri="{FF2B5EF4-FFF2-40B4-BE49-F238E27FC236}">
                <a16:creationId xmlns:a16="http://schemas.microsoft.com/office/drawing/2014/main" id="{1D670211-AC85-455B-815C-A6BC500C016B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师生个人数据中心模型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32AE543-1AF3-499B-A39A-E3C2BFB24D7D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8" grpId="0" animBg="1"/>
      <p:bldP spid="59" grpId="0" animBg="1"/>
      <p:bldP spid="60" grpId="0" animBg="1"/>
      <p:bldP spid="61" grpId="0"/>
      <p:bldP spid="72" grpId="0" animBg="1"/>
      <p:bldP spid="73" grpId="0" animBg="1"/>
      <p:bldP spid="74" grpId="0" animBg="1"/>
      <p:bldP spid="76" grpId="0" animBg="1"/>
      <p:bldP spid="77" grpId="0" animBg="1"/>
      <p:bldP spid="78" grpId="0"/>
      <p:bldP spid="79" grpId="0" animBg="1"/>
      <p:bldP spid="82" grpId="0" animBg="1"/>
      <p:bldP spid="83" grpId="0" animBg="1"/>
      <p:bldP spid="84" grpId="0"/>
      <p:bldP spid="85" grpId="0" animBg="1"/>
      <p:bldP spid="86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B28C5A9-DA1D-4A6A-B566-CF590DCD9EEA}"/>
              </a:ext>
            </a:extLst>
          </p:cNvPr>
          <p:cNvSpPr/>
          <p:nvPr/>
        </p:nvSpPr>
        <p:spPr>
          <a:xfrm>
            <a:off x="3255161" y="5581382"/>
            <a:ext cx="1215614" cy="46248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学生档案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FA4C3A-0369-4B94-A504-8B595429BEC3}"/>
              </a:ext>
            </a:extLst>
          </p:cNvPr>
          <p:cNvSpPr/>
          <p:nvPr/>
        </p:nvSpPr>
        <p:spPr>
          <a:xfrm>
            <a:off x="3254632" y="4768656"/>
            <a:ext cx="1215614" cy="462503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学籍信息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47E0A1-BF0F-453D-B75E-8FA0DAF9F3E6}"/>
              </a:ext>
            </a:extLst>
          </p:cNvPr>
          <p:cNvSpPr/>
          <p:nvPr/>
        </p:nvSpPr>
        <p:spPr>
          <a:xfrm>
            <a:off x="3254632" y="3808683"/>
            <a:ext cx="1215614" cy="462510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选课成绩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03A5DBE-D0C5-46A6-93F8-438E16E76A12}"/>
              </a:ext>
            </a:extLst>
          </p:cNvPr>
          <p:cNvSpPr/>
          <p:nvPr/>
        </p:nvSpPr>
        <p:spPr>
          <a:xfrm>
            <a:off x="3262005" y="1815254"/>
            <a:ext cx="1215614" cy="46251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活动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74FFBA-0581-4729-A22E-AE365A525A94}"/>
              </a:ext>
            </a:extLst>
          </p:cNvPr>
          <p:cNvSpPr/>
          <p:nvPr/>
        </p:nvSpPr>
        <p:spPr>
          <a:xfrm>
            <a:off x="7891992" y="4642442"/>
            <a:ext cx="1215614" cy="493467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住宿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1A14EE-04F8-4972-8551-046B0452D912}"/>
              </a:ext>
            </a:extLst>
          </p:cNvPr>
          <p:cNvSpPr/>
          <p:nvPr/>
        </p:nvSpPr>
        <p:spPr>
          <a:xfrm>
            <a:off x="7904502" y="3658326"/>
            <a:ext cx="1215614" cy="496953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资助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DAAD7E-BE5A-4044-9ACF-12ED68CA61FF}"/>
              </a:ext>
            </a:extLst>
          </p:cNvPr>
          <p:cNvSpPr/>
          <p:nvPr/>
        </p:nvSpPr>
        <p:spPr>
          <a:xfrm>
            <a:off x="7904502" y="2666888"/>
            <a:ext cx="1215614" cy="49695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学生干部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EEBB508-A419-4C83-AC6F-BBB1AC1C8E0C}"/>
              </a:ext>
            </a:extLst>
          </p:cNvPr>
          <p:cNvSpPr/>
          <p:nvPr/>
        </p:nvSpPr>
        <p:spPr>
          <a:xfrm>
            <a:off x="7900963" y="1739366"/>
            <a:ext cx="1215614" cy="506944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奖惩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46B40B-E07C-41F5-950B-EC1CB3D273E2}"/>
              </a:ext>
            </a:extLst>
          </p:cNvPr>
          <p:cNvSpPr/>
          <p:nvPr/>
        </p:nvSpPr>
        <p:spPr>
          <a:xfrm>
            <a:off x="3252480" y="2814981"/>
            <a:ext cx="1215614" cy="487015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一卡通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F1EBDE3-7962-415E-B556-9D5A4A2B8C3A}"/>
              </a:ext>
            </a:extLst>
          </p:cNvPr>
          <p:cNvSpPr/>
          <p:nvPr/>
        </p:nvSpPr>
        <p:spPr>
          <a:xfrm>
            <a:off x="7891992" y="5476410"/>
            <a:ext cx="1215614" cy="4934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毕业信息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82B31C-F04E-416F-A900-32880C4CE358}"/>
              </a:ext>
            </a:extLst>
          </p:cNvPr>
          <p:cNvSpPr/>
          <p:nvPr/>
        </p:nvSpPr>
        <p:spPr>
          <a:xfrm>
            <a:off x="5529922" y="913521"/>
            <a:ext cx="1215614" cy="53634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学生基本信息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B3B93C7-E298-42AD-9964-D669EE052AC9}"/>
              </a:ext>
            </a:extLst>
          </p:cNvPr>
          <p:cNvSpPr/>
          <p:nvPr/>
        </p:nvSpPr>
        <p:spPr>
          <a:xfrm>
            <a:off x="1283111" y="5447447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档案专递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764ABC8-8ED7-4C9C-9E02-6CB26BBA8525}"/>
              </a:ext>
            </a:extLst>
          </p:cNvPr>
          <p:cNvSpPr/>
          <p:nvPr/>
        </p:nvSpPr>
        <p:spPr>
          <a:xfrm>
            <a:off x="1283111" y="5843712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档案接受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B279D80-2726-474C-8CCA-96D4210152D3}"/>
              </a:ext>
            </a:extLst>
          </p:cNvPr>
          <p:cNvSpPr/>
          <p:nvPr/>
        </p:nvSpPr>
        <p:spPr>
          <a:xfrm>
            <a:off x="1278365" y="4928163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休学、复学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E45B705-738F-4049-807B-AB6172B66244}"/>
              </a:ext>
            </a:extLst>
          </p:cNvPr>
          <p:cNvSpPr/>
          <p:nvPr/>
        </p:nvSpPr>
        <p:spPr>
          <a:xfrm>
            <a:off x="1283111" y="3648504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选课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E740251-B48F-4892-B792-984E301C6D98}"/>
              </a:ext>
            </a:extLst>
          </p:cNvPr>
          <p:cNvSpPr/>
          <p:nvPr/>
        </p:nvSpPr>
        <p:spPr>
          <a:xfrm>
            <a:off x="1283111" y="4011955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成绩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F8C54FC-8622-4956-AA7B-AACBEFEDC170}"/>
              </a:ext>
            </a:extLst>
          </p:cNvPr>
          <p:cNvSpPr/>
          <p:nvPr/>
        </p:nvSpPr>
        <p:spPr>
          <a:xfrm>
            <a:off x="1287769" y="2670631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食堂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5D46965-4166-4840-9900-D71AC14441A1}"/>
              </a:ext>
            </a:extLst>
          </p:cNvPr>
          <p:cNvSpPr/>
          <p:nvPr/>
        </p:nvSpPr>
        <p:spPr>
          <a:xfrm>
            <a:off x="1287769" y="3043607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医疗健康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76267DC-5A2F-48D9-AC98-D9A97AF0F9DD}"/>
              </a:ext>
            </a:extLst>
          </p:cNvPr>
          <p:cNvSpPr/>
          <p:nvPr/>
        </p:nvSpPr>
        <p:spPr>
          <a:xfrm>
            <a:off x="1287769" y="2134787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社团活动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A4F2D16-07DD-4EE3-8EF4-C7C823F02A93}"/>
              </a:ext>
            </a:extLst>
          </p:cNvPr>
          <p:cNvSpPr/>
          <p:nvPr/>
        </p:nvSpPr>
        <p:spPr>
          <a:xfrm>
            <a:off x="9937547" y="5462239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毕业办理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662B2F6-93C4-4E8E-85C3-5A184DA93A8C}"/>
              </a:ext>
            </a:extLst>
          </p:cNvPr>
          <p:cNvSpPr/>
          <p:nvPr/>
        </p:nvSpPr>
        <p:spPr>
          <a:xfrm>
            <a:off x="9937547" y="5820404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学位证书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AB1DDEC-3452-4792-B134-474442061EC4}"/>
              </a:ext>
            </a:extLst>
          </p:cNvPr>
          <p:cNvSpPr/>
          <p:nvPr/>
        </p:nvSpPr>
        <p:spPr>
          <a:xfrm>
            <a:off x="9937547" y="4601036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宿舍评定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F3D8BC1-A142-44B2-A4E6-C9192E79FA5F}"/>
              </a:ext>
            </a:extLst>
          </p:cNvPr>
          <p:cNvSpPr/>
          <p:nvPr/>
        </p:nvSpPr>
        <p:spPr>
          <a:xfrm>
            <a:off x="9945589" y="2927674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勤工俭学干部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F5B29BC-F412-4F9C-A79A-2919A3B0B333}"/>
              </a:ext>
            </a:extLst>
          </p:cNvPr>
          <p:cNvSpPr/>
          <p:nvPr/>
        </p:nvSpPr>
        <p:spPr>
          <a:xfrm>
            <a:off x="9945589" y="3435911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贫困生信息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BD34EF4-D7EC-437A-B10A-B4A12DEB2B2D}"/>
              </a:ext>
            </a:extLst>
          </p:cNvPr>
          <p:cNvSpPr/>
          <p:nvPr/>
        </p:nvSpPr>
        <p:spPr>
          <a:xfrm>
            <a:off x="9937547" y="2013221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优秀生毕业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3660FD4-20A4-4CAE-AF64-BD7AC3E797D1}"/>
              </a:ext>
            </a:extLst>
          </p:cNvPr>
          <p:cNvSpPr/>
          <p:nvPr/>
        </p:nvSpPr>
        <p:spPr>
          <a:xfrm>
            <a:off x="9950247" y="2579952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院系干部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E8725C2-80DA-447E-934E-B6F03DC28CE6}"/>
              </a:ext>
            </a:extLst>
          </p:cNvPr>
          <p:cNvSpPr/>
          <p:nvPr/>
        </p:nvSpPr>
        <p:spPr>
          <a:xfrm>
            <a:off x="9945589" y="1635700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奖学金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15BC1AE-4555-423F-8579-7B75F2B860E0}"/>
              </a:ext>
            </a:extLst>
          </p:cNvPr>
          <p:cNvSpPr/>
          <p:nvPr/>
        </p:nvSpPr>
        <p:spPr>
          <a:xfrm>
            <a:off x="1287769" y="4573192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转校、转专业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AD8BE43-1407-4C68-A778-FE000269D48A}"/>
              </a:ext>
            </a:extLst>
          </p:cNvPr>
          <p:cNvSpPr/>
          <p:nvPr/>
        </p:nvSpPr>
        <p:spPr>
          <a:xfrm>
            <a:off x="1287769" y="1763298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文体娱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5351433-B517-4CC1-BFBB-5DFE5CBA2CEF}"/>
              </a:ext>
            </a:extLst>
          </p:cNvPr>
          <p:cNvSpPr/>
          <p:nvPr/>
        </p:nvSpPr>
        <p:spPr>
          <a:xfrm>
            <a:off x="1287769" y="1408327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学生会活动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7E3DAC-0C65-4CB3-BC83-10A7921C823A}"/>
              </a:ext>
            </a:extLst>
          </p:cNvPr>
          <p:cNvSpPr/>
          <p:nvPr/>
        </p:nvSpPr>
        <p:spPr>
          <a:xfrm>
            <a:off x="9937547" y="3758403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贷款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2A13233-1E6A-46C0-8DF6-9DFEC40F6D37}"/>
              </a:ext>
            </a:extLst>
          </p:cNvPr>
          <p:cNvSpPr/>
          <p:nvPr/>
        </p:nvSpPr>
        <p:spPr>
          <a:xfrm>
            <a:off x="9945589" y="4106125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助学金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B15F586-A68D-4155-9FBD-A8BC76FEF3FD}"/>
              </a:ext>
            </a:extLst>
          </p:cNvPr>
          <p:cNvSpPr/>
          <p:nvPr/>
        </p:nvSpPr>
        <p:spPr>
          <a:xfrm>
            <a:off x="9937547" y="4953879"/>
            <a:ext cx="1215614" cy="279558"/>
          </a:xfrm>
          <a:prstGeom prst="rect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住宿安排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8ED1AE4-AE87-4800-A8EE-7D60BA021FDD}"/>
              </a:ext>
            </a:extLst>
          </p:cNvPr>
          <p:cNvCxnSpPr>
            <a:cxnSpLocks/>
            <a:stCxn id="52" idx="3"/>
            <a:endCxn id="16" idx="1"/>
          </p:cNvCxnSpPr>
          <p:nvPr/>
        </p:nvCxnSpPr>
        <p:spPr>
          <a:xfrm>
            <a:off x="2503383" y="1903077"/>
            <a:ext cx="758622" cy="143433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0AA901F-0F19-4D63-B8CF-38903A9DB0D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12662" y="1587598"/>
            <a:ext cx="749343" cy="458912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F494EE00-8069-47B4-87C9-4D1934E9C076}"/>
              </a:ext>
            </a:extLst>
          </p:cNvPr>
          <p:cNvCxnSpPr>
            <a:cxnSpLocks/>
            <a:stCxn id="42" idx="3"/>
            <a:endCxn id="16" idx="1"/>
          </p:cNvCxnSpPr>
          <p:nvPr/>
        </p:nvCxnSpPr>
        <p:spPr>
          <a:xfrm flipV="1">
            <a:off x="2503383" y="2046510"/>
            <a:ext cx="758622" cy="228056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FA2C9770-5A1C-474C-840F-2DE90C8DAB12}"/>
              </a:ext>
            </a:extLst>
          </p:cNvPr>
          <p:cNvCxnSpPr>
            <a:cxnSpLocks/>
            <a:stCxn id="41" idx="3"/>
            <a:endCxn id="21" idx="1"/>
          </p:cNvCxnSpPr>
          <p:nvPr/>
        </p:nvCxnSpPr>
        <p:spPr>
          <a:xfrm flipV="1">
            <a:off x="2503383" y="3058489"/>
            <a:ext cx="749097" cy="124897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046EB1A0-2CC7-4F4F-B5BF-56E6BF9D1915}"/>
              </a:ext>
            </a:extLst>
          </p:cNvPr>
          <p:cNvCxnSpPr>
            <a:cxnSpLocks/>
            <a:stCxn id="40" idx="3"/>
            <a:endCxn id="21" idx="1"/>
          </p:cNvCxnSpPr>
          <p:nvPr/>
        </p:nvCxnSpPr>
        <p:spPr>
          <a:xfrm>
            <a:off x="2503383" y="2810410"/>
            <a:ext cx="749097" cy="248079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AF165FA1-A21E-43C2-B356-73057CB8D4A6}"/>
              </a:ext>
            </a:extLst>
          </p:cNvPr>
          <p:cNvCxnSpPr>
            <a:cxnSpLocks/>
            <a:stCxn id="39" idx="3"/>
            <a:endCxn id="15" idx="1"/>
          </p:cNvCxnSpPr>
          <p:nvPr/>
        </p:nvCxnSpPr>
        <p:spPr>
          <a:xfrm flipV="1">
            <a:off x="2498725" y="4039938"/>
            <a:ext cx="755907" cy="111796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51117749-3319-4181-9A92-715F20855AA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>
            <a:off x="2498725" y="3788283"/>
            <a:ext cx="755907" cy="25165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EEA3B9A-0B86-44FC-A835-BB99CBC37CD6}"/>
              </a:ext>
            </a:extLst>
          </p:cNvPr>
          <p:cNvCxnSpPr>
            <a:cxnSpLocks/>
          </p:cNvCxnSpPr>
          <p:nvPr/>
        </p:nvCxnSpPr>
        <p:spPr>
          <a:xfrm flipV="1">
            <a:off x="2489321" y="4973788"/>
            <a:ext cx="755907" cy="111796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B372028-33AB-4BD8-9542-0AF93771E4C1}"/>
              </a:ext>
            </a:extLst>
          </p:cNvPr>
          <p:cNvCxnSpPr>
            <a:cxnSpLocks/>
          </p:cNvCxnSpPr>
          <p:nvPr/>
        </p:nvCxnSpPr>
        <p:spPr>
          <a:xfrm>
            <a:off x="2489321" y="4722133"/>
            <a:ext cx="755907" cy="25165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C7174955-BC90-46E3-8D85-9728155AFBEC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 flipV="1">
            <a:off x="9107606" y="5602018"/>
            <a:ext cx="829941" cy="121123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172C2DD0-CADA-4745-A501-3D690E02053D}"/>
              </a:ext>
            </a:extLst>
          </p:cNvPr>
          <p:cNvCxnSpPr>
            <a:cxnSpLocks/>
          </p:cNvCxnSpPr>
          <p:nvPr/>
        </p:nvCxnSpPr>
        <p:spPr>
          <a:xfrm>
            <a:off x="2489321" y="5589211"/>
            <a:ext cx="755907" cy="25165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0B992A8A-B59F-4F71-BF88-2218542459E3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>
            <a:off x="9107606" y="5723141"/>
            <a:ext cx="829941" cy="237042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FF75BFA3-BC21-4A69-8DCC-98686DCBDF77}"/>
              </a:ext>
            </a:extLst>
          </p:cNvPr>
          <p:cNvCxnSpPr>
            <a:cxnSpLocks/>
            <a:stCxn id="17" idx="3"/>
            <a:endCxn id="56" idx="1"/>
          </p:cNvCxnSpPr>
          <p:nvPr/>
        </p:nvCxnSpPr>
        <p:spPr>
          <a:xfrm>
            <a:off x="9107606" y="4889176"/>
            <a:ext cx="829941" cy="204482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008D0417-57E7-4F34-9E41-5D218D862F43}"/>
              </a:ext>
            </a:extLst>
          </p:cNvPr>
          <p:cNvCxnSpPr>
            <a:cxnSpLocks/>
            <a:stCxn id="17" idx="3"/>
            <a:endCxn id="45" idx="1"/>
          </p:cNvCxnSpPr>
          <p:nvPr/>
        </p:nvCxnSpPr>
        <p:spPr>
          <a:xfrm flipV="1">
            <a:off x="9107606" y="4740815"/>
            <a:ext cx="829941" cy="148361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BBD69855-3995-4738-95AD-CEEB9B1E06C5}"/>
              </a:ext>
            </a:extLst>
          </p:cNvPr>
          <p:cNvCxnSpPr>
            <a:cxnSpLocks/>
            <a:stCxn id="18" idx="3"/>
            <a:endCxn id="47" idx="1"/>
          </p:cNvCxnSpPr>
          <p:nvPr/>
        </p:nvCxnSpPr>
        <p:spPr>
          <a:xfrm flipV="1">
            <a:off x="9120116" y="3575690"/>
            <a:ext cx="825473" cy="331113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CB45C1EC-D27B-4A89-93D3-BEE9DCDBCDAD}"/>
              </a:ext>
            </a:extLst>
          </p:cNvPr>
          <p:cNvCxnSpPr>
            <a:cxnSpLocks/>
            <a:stCxn id="18" idx="3"/>
            <a:endCxn id="55" idx="1"/>
          </p:cNvCxnSpPr>
          <p:nvPr/>
        </p:nvCxnSpPr>
        <p:spPr>
          <a:xfrm>
            <a:off x="9120116" y="3906803"/>
            <a:ext cx="825473" cy="339101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D988991F-67BE-4E27-9E01-8111C29B70C9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 flipV="1">
            <a:off x="9120116" y="3898182"/>
            <a:ext cx="817431" cy="8621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262F4507-8EAC-4F52-B945-49B3B7F53163}"/>
              </a:ext>
            </a:extLst>
          </p:cNvPr>
          <p:cNvCxnSpPr>
            <a:cxnSpLocks/>
            <a:stCxn id="19" idx="3"/>
            <a:endCxn id="46" idx="1"/>
          </p:cNvCxnSpPr>
          <p:nvPr/>
        </p:nvCxnSpPr>
        <p:spPr>
          <a:xfrm>
            <a:off x="9120116" y="2915368"/>
            <a:ext cx="825473" cy="15208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D135E01-D389-4488-BAA2-467EA8820B7B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 flipV="1">
            <a:off x="9120116" y="2719731"/>
            <a:ext cx="830131" cy="195637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E5B6B411-C620-4661-A6A2-CB338DFA3CA4}"/>
              </a:ext>
            </a:extLst>
          </p:cNvPr>
          <p:cNvCxnSpPr>
            <a:cxnSpLocks/>
          </p:cNvCxnSpPr>
          <p:nvPr/>
        </p:nvCxnSpPr>
        <p:spPr>
          <a:xfrm>
            <a:off x="9105522" y="1964339"/>
            <a:ext cx="825473" cy="15208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1662237D-7290-46E6-BE21-4E2245D8DFAA}"/>
              </a:ext>
            </a:extLst>
          </p:cNvPr>
          <p:cNvCxnSpPr>
            <a:cxnSpLocks/>
          </p:cNvCxnSpPr>
          <p:nvPr/>
        </p:nvCxnSpPr>
        <p:spPr>
          <a:xfrm flipV="1">
            <a:off x="9105522" y="1768702"/>
            <a:ext cx="830131" cy="195637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C:\Users\Administrator\Desktop\组1拷贝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19539" y="1666136"/>
            <a:ext cx="4416293" cy="4208884"/>
          </a:xfrm>
          <a:prstGeom prst="rect">
            <a:avLst/>
          </a:prstGeom>
          <a:noFill/>
        </p:spPr>
      </p:pic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EEA3B9A-0B86-44FC-A835-BB99CBC37CD6}"/>
              </a:ext>
            </a:extLst>
          </p:cNvPr>
          <p:cNvCxnSpPr>
            <a:cxnSpLocks/>
          </p:cNvCxnSpPr>
          <p:nvPr/>
        </p:nvCxnSpPr>
        <p:spPr>
          <a:xfrm flipV="1">
            <a:off x="2481701" y="5857708"/>
            <a:ext cx="755907" cy="111796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01D483DE-549C-4EB1-9418-7044973A80CC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71" name="同心圆 18">
              <a:extLst>
                <a:ext uri="{FF2B5EF4-FFF2-40B4-BE49-F238E27FC236}">
                  <a16:creationId xmlns:a16="http://schemas.microsoft.com/office/drawing/2014/main" id="{54784014-0D0C-4763-93E4-69F886CFD283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73" name="Oval 12">
              <a:extLst>
                <a:ext uri="{FF2B5EF4-FFF2-40B4-BE49-F238E27FC236}">
                  <a16:creationId xmlns:a16="http://schemas.microsoft.com/office/drawing/2014/main" id="{00604474-BA31-4569-8884-28F82E13B2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TextBox 20">
            <a:extLst>
              <a:ext uri="{FF2B5EF4-FFF2-40B4-BE49-F238E27FC236}">
                <a16:creationId xmlns:a16="http://schemas.microsoft.com/office/drawing/2014/main" id="{A28C7D2C-93B6-4997-AFD5-104A9D6135BC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学生个人数据中心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7D835BE6-244F-4AE7-B395-01A00DF808EE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34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9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9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900" decel="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9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90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82EE711-E091-4A85-A5ED-3A415D4B487B}"/>
              </a:ext>
            </a:extLst>
          </p:cNvPr>
          <p:cNvSpPr/>
          <p:nvPr/>
        </p:nvSpPr>
        <p:spPr>
          <a:xfrm>
            <a:off x="3013332" y="5070281"/>
            <a:ext cx="1215614" cy="4625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教学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037312-9F55-4D9F-8823-85FBA12FCCD1}"/>
              </a:ext>
            </a:extLst>
          </p:cNvPr>
          <p:cNvSpPr/>
          <p:nvPr/>
        </p:nvSpPr>
        <p:spPr>
          <a:xfrm>
            <a:off x="3013332" y="4154758"/>
            <a:ext cx="1215614" cy="4625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考核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914AF4-E449-4CBD-9FE5-06AB5A64F55B}"/>
              </a:ext>
            </a:extLst>
          </p:cNvPr>
          <p:cNvSpPr/>
          <p:nvPr/>
        </p:nvSpPr>
        <p:spPr>
          <a:xfrm>
            <a:off x="3020705" y="2370879"/>
            <a:ext cx="1215614" cy="46251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附加信息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3265567-8785-4029-91CA-0772E1A48BEC}"/>
              </a:ext>
            </a:extLst>
          </p:cNvPr>
          <p:cNvSpPr/>
          <p:nvPr/>
        </p:nvSpPr>
        <p:spPr>
          <a:xfrm>
            <a:off x="8235698" y="4805221"/>
            <a:ext cx="1215614" cy="49346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福利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4CD9FF-1701-4A62-9D10-2180DD38B386}"/>
              </a:ext>
            </a:extLst>
          </p:cNvPr>
          <p:cNvSpPr/>
          <p:nvPr/>
        </p:nvSpPr>
        <p:spPr>
          <a:xfrm>
            <a:off x="8235698" y="3819336"/>
            <a:ext cx="1215614" cy="49695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人员变动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F261D2-ED45-479A-9077-FA6699046939}"/>
              </a:ext>
            </a:extLst>
          </p:cNvPr>
          <p:cNvSpPr/>
          <p:nvPr/>
        </p:nvSpPr>
        <p:spPr>
          <a:xfrm>
            <a:off x="8235698" y="2884302"/>
            <a:ext cx="1215614" cy="49695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培训培养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441050-B1F0-4880-A560-53D8F4BCD14A}"/>
              </a:ext>
            </a:extLst>
          </p:cNvPr>
          <p:cNvSpPr/>
          <p:nvPr/>
        </p:nvSpPr>
        <p:spPr>
          <a:xfrm>
            <a:off x="8235698" y="1903420"/>
            <a:ext cx="1215614" cy="5069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科研成果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F058FF-CCD9-41FD-87F7-22F69438052A}"/>
              </a:ext>
            </a:extLst>
          </p:cNvPr>
          <p:cNvSpPr/>
          <p:nvPr/>
        </p:nvSpPr>
        <p:spPr>
          <a:xfrm>
            <a:off x="3011180" y="3256306"/>
            <a:ext cx="1215614" cy="48701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合同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093E9F5-1058-4243-9337-87A6279D6043}"/>
              </a:ext>
            </a:extLst>
          </p:cNvPr>
          <p:cNvSpPr/>
          <p:nvPr/>
        </p:nvSpPr>
        <p:spPr>
          <a:xfrm>
            <a:off x="5644222" y="1097671"/>
            <a:ext cx="1215614" cy="53634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教师基本信息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8505BA3-2FB5-4281-AFCA-42080967941C}"/>
              </a:ext>
            </a:extLst>
          </p:cNvPr>
          <p:cNvSpPr/>
          <p:nvPr/>
        </p:nvSpPr>
        <p:spPr>
          <a:xfrm>
            <a:off x="1156111" y="4999772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教学论文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3D3C3E2-EB2F-4CF8-92FA-31F0A2E85E7A}"/>
              </a:ext>
            </a:extLst>
          </p:cNvPr>
          <p:cNvSpPr/>
          <p:nvPr/>
        </p:nvSpPr>
        <p:spPr>
          <a:xfrm>
            <a:off x="1156111" y="5396037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教学情况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6315E16-D7DB-43F2-978F-FD572DE5217B}"/>
              </a:ext>
            </a:extLst>
          </p:cNvPr>
          <p:cNvSpPr/>
          <p:nvPr/>
        </p:nvSpPr>
        <p:spPr>
          <a:xfrm>
            <a:off x="1156111" y="4246234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年度考核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D83CEE-DD3D-4221-BD22-0069E3FF0992}"/>
              </a:ext>
            </a:extLst>
          </p:cNvPr>
          <p:cNvSpPr/>
          <p:nvPr/>
        </p:nvSpPr>
        <p:spPr>
          <a:xfrm>
            <a:off x="1156111" y="3194479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档案合同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722A050-717D-474D-BE52-98ED06AD1620}"/>
              </a:ext>
            </a:extLst>
          </p:cNvPr>
          <p:cNvSpPr/>
          <p:nvPr/>
        </p:nvSpPr>
        <p:spPr>
          <a:xfrm>
            <a:off x="1156111" y="3615080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岗位合同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E08BB29-71E2-4D5D-920A-14A37CE0334E}"/>
              </a:ext>
            </a:extLst>
          </p:cNvPr>
          <p:cNvSpPr/>
          <p:nvPr/>
        </p:nvSpPr>
        <p:spPr>
          <a:xfrm>
            <a:off x="1160769" y="2340431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奖励情况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B0B7D25-1428-412A-8B74-1498D968DA89}"/>
              </a:ext>
            </a:extLst>
          </p:cNvPr>
          <p:cNvSpPr/>
          <p:nvPr/>
        </p:nvSpPr>
        <p:spPr>
          <a:xfrm>
            <a:off x="1160769" y="2761032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工作经历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F21A2AB-E9CB-4931-AC1F-A406A0B7EC89}"/>
              </a:ext>
            </a:extLst>
          </p:cNvPr>
          <p:cNvSpPr/>
          <p:nvPr/>
        </p:nvSpPr>
        <p:spPr>
          <a:xfrm>
            <a:off x="1168811" y="1962910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配偶情况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0BF483A0-CE48-4979-99AA-74B69F26538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384425" y="2144373"/>
            <a:ext cx="636280" cy="457762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F5B583C5-C785-474B-83AD-82D716FD9FB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371725" y="2461630"/>
            <a:ext cx="648980" cy="14050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3956E208-ECD9-4E80-B716-76FBF247D279}"/>
              </a:ext>
            </a:extLst>
          </p:cNvPr>
          <p:cNvCxnSpPr>
            <a:cxnSpLocks/>
          </p:cNvCxnSpPr>
          <p:nvPr/>
        </p:nvCxnSpPr>
        <p:spPr>
          <a:xfrm flipV="1">
            <a:off x="2362200" y="2618185"/>
            <a:ext cx="648980" cy="248808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3B03ED9-CA14-412B-8FD3-FE6A94B1857C}"/>
              </a:ext>
            </a:extLst>
          </p:cNvPr>
          <p:cNvCxnSpPr>
            <a:cxnSpLocks/>
          </p:cNvCxnSpPr>
          <p:nvPr/>
        </p:nvCxnSpPr>
        <p:spPr>
          <a:xfrm flipV="1">
            <a:off x="2357454" y="3582349"/>
            <a:ext cx="648980" cy="248808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87BA1D4D-8000-4B44-B47C-09DE3B41DA6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357454" y="3371595"/>
            <a:ext cx="653726" cy="128219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E9C5DB84-E6C7-4F98-BEEE-DBD941564DC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69352" y="4376371"/>
            <a:ext cx="643980" cy="9642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54D18319-F81A-4C55-B56D-7A49F4DDD02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9771" y="5301533"/>
            <a:ext cx="643561" cy="251698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47BDCC17-91ED-4849-9337-B8F9309E046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369771" y="5093668"/>
            <a:ext cx="643561" cy="20786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7FC00E71-699F-41F7-A176-80CCBC7E6CFC}"/>
              </a:ext>
            </a:extLst>
          </p:cNvPr>
          <p:cNvSpPr/>
          <p:nvPr/>
        </p:nvSpPr>
        <p:spPr>
          <a:xfrm>
            <a:off x="10176784" y="4628297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五险一金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2DE4A181-28C6-4455-9ED8-4D5A921B23DE}"/>
              </a:ext>
            </a:extLst>
          </p:cNvPr>
          <p:cNvSpPr/>
          <p:nvPr/>
        </p:nvSpPr>
        <p:spPr>
          <a:xfrm>
            <a:off x="10176784" y="5024562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岗位津贴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2354EF46-1F7F-41E5-BD90-D404B4B81997}"/>
              </a:ext>
            </a:extLst>
          </p:cNvPr>
          <p:cNvSpPr/>
          <p:nvPr/>
        </p:nvSpPr>
        <p:spPr>
          <a:xfrm>
            <a:off x="10176784" y="3760459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校内调动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551B9357-4304-43C9-B231-766935B235C6}"/>
              </a:ext>
            </a:extLst>
          </p:cNvPr>
          <p:cNvSpPr/>
          <p:nvPr/>
        </p:nvSpPr>
        <p:spPr>
          <a:xfrm>
            <a:off x="10176784" y="2823004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在职培训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AE54DD18-F242-4EED-8187-098A488210FD}"/>
              </a:ext>
            </a:extLst>
          </p:cNvPr>
          <p:cNvSpPr/>
          <p:nvPr/>
        </p:nvSpPr>
        <p:spPr>
          <a:xfrm>
            <a:off x="10176784" y="3243605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技能培训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BD822959-A424-4643-9D93-E013EFF9736C}"/>
              </a:ext>
            </a:extLst>
          </p:cNvPr>
          <p:cNvSpPr/>
          <p:nvPr/>
        </p:nvSpPr>
        <p:spPr>
          <a:xfrm>
            <a:off x="10181442" y="1968956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科研项目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CF9AD53-17D1-40B4-8567-F904953EDBD0}"/>
              </a:ext>
            </a:extLst>
          </p:cNvPr>
          <p:cNvSpPr/>
          <p:nvPr/>
        </p:nvSpPr>
        <p:spPr>
          <a:xfrm>
            <a:off x="10181442" y="2389557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科研成果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570CC33F-D83A-4E43-B578-4739997090B5}"/>
              </a:ext>
            </a:extLst>
          </p:cNvPr>
          <p:cNvSpPr/>
          <p:nvPr/>
        </p:nvSpPr>
        <p:spPr>
          <a:xfrm>
            <a:off x="10189484" y="1591435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科研论文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F0213540-D2D9-422A-95C2-E6AE7DF7316A}"/>
              </a:ext>
            </a:extLst>
          </p:cNvPr>
          <p:cNvSpPr/>
          <p:nvPr/>
        </p:nvSpPr>
        <p:spPr>
          <a:xfrm>
            <a:off x="8247170" y="5628908"/>
            <a:ext cx="1215614" cy="49346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兼职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49DB59E-2B3A-4623-BE32-EC08F884ACC1}"/>
              </a:ext>
            </a:extLst>
          </p:cNvPr>
          <p:cNvSpPr/>
          <p:nvPr/>
        </p:nvSpPr>
        <p:spPr>
          <a:xfrm>
            <a:off x="10173198" y="4103789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干部任免</a:t>
            </a:r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BA4B6FEC-1201-4275-A78B-5E4D81D604D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451312" y="2156892"/>
            <a:ext cx="721886" cy="342232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CF5F7BB7-E8FB-4C4B-9682-147683BE6EA6}"/>
              </a:ext>
            </a:extLst>
          </p:cNvPr>
          <p:cNvCxnSpPr>
            <a:cxnSpLocks/>
            <a:stCxn id="21" idx="3"/>
            <a:endCxn id="122" idx="1"/>
          </p:cNvCxnSpPr>
          <p:nvPr/>
        </p:nvCxnSpPr>
        <p:spPr>
          <a:xfrm flipV="1">
            <a:off x="9451312" y="2108735"/>
            <a:ext cx="730130" cy="48157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003D178D-3EE8-418E-B8AA-96FAFAD31421}"/>
              </a:ext>
            </a:extLst>
          </p:cNvPr>
          <p:cNvCxnSpPr>
            <a:cxnSpLocks/>
            <a:stCxn id="21" idx="3"/>
            <a:endCxn id="124" idx="1"/>
          </p:cNvCxnSpPr>
          <p:nvPr/>
        </p:nvCxnSpPr>
        <p:spPr>
          <a:xfrm flipV="1">
            <a:off x="9451312" y="1731214"/>
            <a:ext cx="738172" cy="425678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4EB724A-8600-4C0B-9C71-150E02C4838B}"/>
              </a:ext>
            </a:extLst>
          </p:cNvPr>
          <p:cNvCxnSpPr>
            <a:cxnSpLocks/>
            <a:stCxn id="20" idx="3"/>
            <a:endCxn id="121" idx="1"/>
          </p:cNvCxnSpPr>
          <p:nvPr/>
        </p:nvCxnSpPr>
        <p:spPr>
          <a:xfrm>
            <a:off x="9451312" y="3132782"/>
            <a:ext cx="725472" cy="250602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2E1247E3-87D6-48BB-8359-CA7CF41E17D9}"/>
              </a:ext>
            </a:extLst>
          </p:cNvPr>
          <p:cNvCxnSpPr>
            <a:cxnSpLocks/>
            <a:stCxn id="20" idx="3"/>
            <a:endCxn id="120" idx="1"/>
          </p:cNvCxnSpPr>
          <p:nvPr/>
        </p:nvCxnSpPr>
        <p:spPr>
          <a:xfrm flipV="1">
            <a:off x="9451312" y="2962783"/>
            <a:ext cx="725472" cy="169999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649B4517-5A8E-4023-9F20-EFE099995697}"/>
              </a:ext>
            </a:extLst>
          </p:cNvPr>
          <p:cNvCxnSpPr>
            <a:cxnSpLocks/>
            <a:stCxn id="19" idx="3"/>
            <a:endCxn id="119" idx="1"/>
          </p:cNvCxnSpPr>
          <p:nvPr/>
        </p:nvCxnSpPr>
        <p:spPr>
          <a:xfrm flipV="1">
            <a:off x="9451312" y="3900238"/>
            <a:ext cx="725472" cy="16757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345F405D-BF41-44E0-BB3B-2E712A95E5B7}"/>
              </a:ext>
            </a:extLst>
          </p:cNvPr>
          <p:cNvCxnSpPr>
            <a:cxnSpLocks/>
            <a:stCxn id="19" idx="3"/>
            <a:endCxn id="127" idx="1"/>
          </p:cNvCxnSpPr>
          <p:nvPr/>
        </p:nvCxnSpPr>
        <p:spPr>
          <a:xfrm>
            <a:off x="9451312" y="4067813"/>
            <a:ext cx="721886" cy="17575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B62164C6-EE3B-40DD-B86B-DE69A7735453}"/>
              </a:ext>
            </a:extLst>
          </p:cNvPr>
          <p:cNvCxnSpPr>
            <a:cxnSpLocks/>
            <a:stCxn id="18" idx="3"/>
            <a:endCxn id="118" idx="1"/>
          </p:cNvCxnSpPr>
          <p:nvPr/>
        </p:nvCxnSpPr>
        <p:spPr>
          <a:xfrm>
            <a:off x="9451312" y="5051955"/>
            <a:ext cx="725472" cy="112386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A1D2F0C1-BDC5-4A6B-B882-23C64A870023}"/>
              </a:ext>
            </a:extLst>
          </p:cNvPr>
          <p:cNvCxnSpPr>
            <a:cxnSpLocks/>
            <a:stCxn id="18" idx="3"/>
            <a:endCxn id="117" idx="1"/>
          </p:cNvCxnSpPr>
          <p:nvPr/>
        </p:nvCxnSpPr>
        <p:spPr>
          <a:xfrm flipV="1">
            <a:off x="9451312" y="4768076"/>
            <a:ext cx="725472" cy="283879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矩形 156">
            <a:extLst>
              <a:ext uri="{FF2B5EF4-FFF2-40B4-BE49-F238E27FC236}">
                <a16:creationId xmlns:a16="http://schemas.microsoft.com/office/drawing/2014/main" id="{CECA242C-25F3-4C06-96DD-87580016E386}"/>
              </a:ext>
            </a:extLst>
          </p:cNvPr>
          <p:cNvSpPr/>
          <p:nvPr/>
        </p:nvSpPr>
        <p:spPr>
          <a:xfrm>
            <a:off x="10176784" y="5481971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校内兼职</a:t>
            </a: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C4C241A-6875-47BF-8554-42F76DE819EB}"/>
              </a:ext>
            </a:extLst>
          </p:cNvPr>
          <p:cNvSpPr/>
          <p:nvPr/>
        </p:nvSpPr>
        <p:spPr>
          <a:xfrm>
            <a:off x="10176784" y="5878236"/>
            <a:ext cx="1215614" cy="279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300" b="1" kern="0" dirty="0">
                <a:solidFill>
                  <a:schemeClr val="bg1"/>
                </a:solidFill>
                <a:latin typeface="微软雅黑" panose="020B0503020204020204" pitchFamily="34" charset="-122"/>
                <a:ea typeface="等线" charset="-122"/>
              </a:rPr>
              <a:t>校外兼职</a:t>
            </a:r>
          </a:p>
        </p:txBody>
      </p: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2D440609-1792-42E8-AEFE-B65AA970EBCF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9451312" y="5905629"/>
            <a:ext cx="725472" cy="112386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D82DD0E6-75E7-4B4D-8A7B-920E13BCBD35}"/>
              </a:ext>
            </a:extLst>
          </p:cNvPr>
          <p:cNvCxnSpPr>
            <a:cxnSpLocks/>
            <a:endCxn id="157" idx="1"/>
          </p:cNvCxnSpPr>
          <p:nvPr/>
        </p:nvCxnSpPr>
        <p:spPr>
          <a:xfrm flipV="1">
            <a:off x="9451312" y="5621750"/>
            <a:ext cx="725472" cy="283879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Administrator\Desktop\组1拷贝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3826" y="1791097"/>
            <a:ext cx="4581128" cy="4581128"/>
          </a:xfrm>
          <a:prstGeom prst="rect">
            <a:avLst/>
          </a:prstGeom>
          <a:noFill/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112951FA-D66B-45AE-9FC2-4EA2688AF687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61" name="同心圆 18">
              <a:extLst>
                <a:ext uri="{FF2B5EF4-FFF2-40B4-BE49-F238E27FC236}">
                  <a16:creationId xmlns:a16="http://schemas.microsoft.com/office/drawing/2014/main" id="{7960DD64-C26D-4A04-B57B-70EA851BC9F5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12">
              <a:extLst>
                <a:ext uri="{FF2B5EF4-FFF2-40B4-BE49-F238E27FC236}">
                  <a16:creationId xmlns:a16="http://schemas.microsoft.com/office/drawing/2014/main" id="{C450BB1A-AA86-4C6B-AE2C-AC0D1246D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TextBox 20">
            <a:extLst>
              <a:ext uri="{FF2B5EF4-FFF2-40B4-BE49-F238E27FC236}">
                <a16:creationId xmlns:a16="http://schemas.microsoft.com/office/drawing/2014/main" id="{2DEC4DDF-9B8D-4017-AEA6-85693D85A34A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教师个人数据中心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60DDD9E-9DFF-4D93-BE2D-566A21C60B53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5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900" decel="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decel="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900" decel="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7" grpId="0" animBg="1"/>
      <p:bldP spid="157" grpId="0" animBg="1"/>
      <p:bldP spid="15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33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5C84209-DA76-4FF1-A783-DC9FA4AACD33}"/>
              </a:ext>
            </a:extLst>
          </p:cNvPr>
          <p:cNvSpPr/>
          <p:nvPr/>
        </p:nvSpPr>
        <p:spPr>
          <a:xfrm>
            <a:off x="254475" y="1441420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高基报表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8460" y="1483360"/>
            <a:ext cx="7429427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CFD8DA0-105E-4167-A8A7-0B8786694C59}"/>
              </a:ext>
            </a:extLst>
          </p:cNvPr>
          <p:cNvSpPr/>
          <p:nvPr/>
        </p:nvSpPr>
        <p:spPr>
          <a:xfrm>
            <a:off x="183355" y="2288626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教学数据统计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248C59-4BFB-4655-B49A-C63CA8F88261}"/>
              </a:ext>
            </a:extLst>
          </p:cNvPr>
          <p:cNvSpPr/>
          <p:nvPr/>
        </p:nvSpPr>
        <p:spPr>
          <a:xfrm>
            <a:off x="183355" y="3224797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教师教学分析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551289-179E-4209-A0DF-5995577C7FEF}"/>
              </a:ext>
            </a:extLst>
          </p:cNvPr>
          <p:cNvSpPr/>
          <p:nvPr/>
        </p:nvSpPr>
        <p:spPr>
          <a:xfrm>
            <a:off x="183355" y="4149093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学生统计分析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0C44B17-568D-4380-B307-B4F0DBBCF9F5}"/>
              </a:ext>
            </a:extLst>
          </p:cNvPr>
          <p:cNvSpPr/>
          <p:nvPr/>
        </p:nvSpPr>
        <p:spPr>
          <a:xfrm>
            <a:off x="7238999" y="1785516"/>
            <a:ext cx="3108887" cy="371429"/>
          </a:xfrm>
          <a:prstGeom prst="round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1D079E-30DB-42C8-B7F4-8727CF35B10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8460" y="1502410"/>
            <a:ext cx="5161905" cy="3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5C2D4F-AA44-47F4-AB4B-4935C225011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7680" y="1858249"/>
            <a:ext cx="2580952" cy="30476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647B3C76-29BA-4874-973D-BBDBFAC3CAAA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4" name="同心圆 18">
              <a:extLst>
                <a:ext uri="{FF2B5EF4-FFF2-40B4-BE49-F238E27FC236}">
                  <a16:creationId xmlns:a16="http://schemas.microsoft.com/office/drawing/2014/main" id="{718F35CD-9FD1-481D-979B-75145EC5DCB9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992E3092-A768-441F-B029-183AE08ED4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65A1F9CD-4F01-429B-98F6-5498C79C896F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数据化决策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6AE7714-166A-4326-A74F-5FB3EB889EE0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2B2ACE6-FED1-42E7-8C6B-001B779772B0}"/>
              </a:ext>
            </a:extLst>
          </p:cNvPr>
          <p:cNvSpPr/>
          <p:nvPr/>
        </p:nvSpPr>
        <p:spPr>
          <a:xfrm>
            <a:off x="124044" y="1388080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高基报表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7509" y="1437958"/>
            <a:ext cx="8266950" cy="4078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16EA5B1-228F-40B5-8BD8-C7C112F94CE2}"/>
              </a:ext>
            </a:extLst>
          </p:cNvPr>
          <p:cNvSpPr/>
          <p:nvPr/>
        </p:nvSpPr>
        <p:spPr>
          <a:xfrm>
            <a:off x="170655" y="2288626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教学数据统计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ED63CC4-2131-4C41-91F2-187A15115942}"/>
              </a:ext>
            </a:extLst>
          </p:cNvPr>
          <p:cNvSpPr/>
          <p:nvPr/>
        </p:nvSpPr>
        <p:spPr>
          <a:xfrm>
            <a:off x="170655" y="3224797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教师教学分析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8A6CEFF-310B-4543-AC4F-EECA38B6E98D}"/>
              </a:ext>
            </a:extLst>
          </p:cNvPr>
          <p:cNvSpPr/>
          <p:nvPr/>
        </p:nvSpPr>
        <p:spPr>
          <a:xfrm>
            <a:off x="170655" y="4149093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学生统计分析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4C42FCC-D52E-4EDF-B73D-799EE2A826A3}"/>
              </a:ext>
            </a:extLst>
          </p:cNvPr>
          <p:cNvSpPr/>
          <p:nvPr/>
        </p:nvSpPr>
        <p:spPr>
          <a:xfrm>
            <a:off x="9547860" y="1942597"/>
            <a:ext cx="1488440" cy="371429"/>
          </a:xfrm>
          <a:prstGeom prst="round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1C9C7A-87EB-4D15-A014-D284E32CCD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1955" y="2214824"/>
            <a:ext cx="1590545" cy="1984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1F31C5-3F8A-456C-9D12-21B080DACE6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1955" y="2455319"/>
            <a:ext cx="1590545" cy="1984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CC62A1-8DD6-468D-9A57-2F7A410B5B0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1955" y="2684203"/>
            <a:ext cx="1590545" cy="198404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18D2876-0749-42DB-851C-685B407E3A19}"/>
              </a:ext>
            </a:extLst>
          </p:cNvPr>
          <p:cNvSpPr/>
          <p:nvPr/>
        </p:nvSpPr>
        <p:spPr>
          <a:xfrm>
            <a:off x="3987800" y="2899875"/>
            <a:ext cx="2203450" cy="371429"/>
          </a:xfrm>
          <a:prstGeom prst="round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E9C1226-6A32-4867-8BDD-3D8EAD846A50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8" name="同心圆 18">
              <a:extLst>
                <a:ext uri="{FF2B5EF4-FFF2-40B4-BE49-F238E27FC236}">
                  <a16:creationId xmlns:a16="http://schemas.microsoft.com/office/drawing/2014/main" id="{0EF3B6A3-D257-4EE0-BEC7-39D611920C66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12">
              <a:extLst>
                <a:ext uri="{FF2B5EF4-FFF2-40B4-BE49-F238E27FC236}">
                  <a16:creationId xmlns:a16="http://schemas.microsoft.com/office/drawing/2014/main" id="{F264C0D9-3546-48AC-BBB0-B41DDBA86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TextBox 20">
            <a:extLst>
              <a:ext uri="{FF2B5EF4-FFF2-40B4-BE49-F238E27FC236}">
                <a16:creationId xmlns:a16="http://schemas.microsoft.com/office/drawing/2014/main" id="{2A348163-635B-4C01-823B-B81922080FAB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数据化决策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F4127BE-A9EE-42C1-B7E2-B05E8B22FED3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3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393" y="0"/>
            <a:ext cx="12208394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B149C57-9B45-4774-B00D-20AA34897B72}"/>
              </a:ext>
            </a:extLst>
          </p:cNvPr>
          <p:cNvSpPr/>
          <p:nvPr/>
        </p:nvSpPr>
        <p:spPr>
          <a:xfrm>
            <a:off x="130015" y="1449040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高基报表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FDBE3E4-BDF8-4E45-B65C-63DAF00AC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3883" y="1359393"/>
            <a:ext cx="7488037" cy="434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9BC246B-3845-47C5-A1AC-E12A471A1D57}"/>
              </a:ext>
            </a:extLst>
          </p:cNvPr>
          <p:cNvSpPr/>
          <p:nvPr/>
        </p:nvSpPr>
        <p:spPr>
          <a:xfrm>
            <a:off x="196055" y="2288626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教学数据统计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E2116E-6BEE-4E54-8D8E-4DAA668BE7C1}"/>
              </a:ext>
            </a:extLst>
          </p:cNvPr>
          <p:cNvSpPr/>
          <p:nvPr/>
        </p:nvSpPr>
        <p:spPr>
          <a:xfrm>
            <a:off x="196055" y="3224797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教师教学分析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1596080-672E-42CF-81A9-2F465BABD287}"/>
              </a:ext>
            </a:extLst>
          </p:cNvPr>
          <p:cNvSpPr/>
          <p:nvPr/>
        </p:nvSpPr>
        <p:spPr>
          <a:xfrm>
            <a:off x="196055" y="4149093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学生统计分析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EEDB47A-9583-4AD4-8122-A323E7E7A9CD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4" name="同心圆 18">
              <a:extLst>
                <a:ext uri="{FF2B5EF4-FFF2-40B4-BE49-F238E27FC236}">
                  <a16:creationId xmlns:a16="http://schemas.microsoft.com/office/drawing/2014/main" id="{B8B38DE9-05DD-4432-ADD1-FBA2CE718509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F547BCBB-73F7-4CE1-BBAC-6F72CA4B7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C8ECFD3F-A877-4DFB-92A7-D85EF5F92C3E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数据化决策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D4A017D-65A0-4A1C-A760-65CB50CEFB0B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7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08729F-8AD0-4319-9C5D-6DC1E689B7DD}"/>
              </a:ext>
            </a:extLst>
          </p:cNvPr>
          <p:cNvSpPr/>
          <p:nvPr/>
        </p:nvSpPr>
        <p:spPr>
          <a:xfrm>
            <a:off x="246855" y="1388080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高基报表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4338" y="1229043"/>
            <a:ext cx="6829742" cy="42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0698992-7FCC-4125-BAFB-10A5F9B8D14C}"/>
              </a:ext>
            </a:extLst>
          </p:cNvPr>
          <p:cNvSpPr/>
          <p:nvPr/>
        </p:nvSpPr>
        <p:spPr>
          <a:xfrm>
            <a:off x="272255" y="2288626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教学数据统计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C845ED-9848-46E5-BF15-4EFFC76CC032}"/>
              </a:ext>
            </a:extLst>
          </p:cNvPr>
          <p:cNvSpPr/>
          <p:nvPr/>
        </p:nvSpPr>
        <p:spPr>
          <a:xfrm>
            <a:off x="272255" y="3224797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教师教学分析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8EBA5D-1D17-4F24-A2A2-724623ACE886}"/>
              </a:ext>
            </a:extLst>
          </p:cNvPr>
          <p:cNvSpPr/>
          <p:nvPr/>
        </p:nvSpPr>
        <p:spPr>
          <a:xfrm>
            <a:off x="272255" y="4149093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学生统计分析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E4E31BB-BE71-4EA6-A344-C8F4BDE37F6A}"/>
              </a:ext>
            </a:extLst>
          </p:cNvPr>
          <p:cNvSpPr/>
          <p:nvPr/>
        </p:nvSpPr>
        <p:spPr>
          <a:xfrm>
            <a:off x="5651500" y="1644650"/>
            <a:ext cx="4089400" cy="371429"/>
          </a:xfrm>
          <a:prstGeom prst="round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9A6E0DB-47E5-425A-8474-49E8BA29F6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4338" y="1239443"/>
            <a:ext cx="6371429" cy="371429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C7A2B02A-B94C-47B9-B27F-FD8FBF083BA2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6" name="同心圆 18">
              <a:extLst>
                <a:ext uri="{FF2B5EF4-FFF2-40B4-BE49-F238E27FC236}">
                  <a16:creationId xmlns:a16="http://schemas.microsoft.com/office/drawing/2014/main" id="{13991FFF-3664-457F-AD52-D5C2FA57A9B7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D04A476A-D778-4A32-AA11-5316ED1AEE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TextBox 20">
            <a:extLst>
              <a:ext uri="{FF2B5EF4-FFF2-40B4-BE49-F238E27FC236}">
                <a16:creationId xmlns:a16="http://schemas.microsoft.com/office/drawing/2014/main" id="{0CEEEE39-55C5-4DF2-8E9B-374B7C0CB96C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数据化决策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D60722E-AB90-4450-95A4-1F13471B397E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127" y="0"/>
            <a:ext cx="12225126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C30EC84-061E-417D-A1E5-569A716822D2}"/>
              </a:ext>
            </a:extLst>
          </p:cNvPr>
          <p:cNvSpPr/>
          <p:nvPr/>
        </p:nvSpPr>
        <p:spPr>
          <a:xfrm>
            <a:off x="152875" y="1388080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高基报表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2269" y="1309688"/>
            <a:ext cx="7579265" cy="471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6BB2FB9-5389-47CB-95BA-86761F9CD059}"/>
              </a:ext>
            </a:extLst>
          </p:cNvPr>
          <p:cNvSpPr/>
          <p:nvPr/>
        </p:nvSpPr>
        <p:spPr>
          <a:xfrm>
            <a:off x="145255" y="2288626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教学数据统计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2942CDF-1D30-4300-8AA4-024D6A238237}"/>
              </a:ext>
            </a:extLst>
          </p:cNvPr>
          <p:cNvSpPr/>
          <p:nvPr/>
        </p:nvSpPr>
        <p:spPr>
          <a:xfrm>
            <a:off x="145255" y="3224797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教师教学分析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4C0F8C-A80A-40DC-96F1-2A85A813E6C4}"/>
              </a:ext>
            </a:extLst>
          </p:cNvPr>
          <p:cNvSpPr/>
          <p:nvPr/>
        </p:nvSpPr>
        <p:spPr>
          <a:xfrm>
            <a:off x="145255" y="4149093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学生统计分析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F274806-0BC5-46D5-B06F-548F327A3D15}"/>
              </a:ext>
            </a:extLst>
          </p:cNvPr>
          <p:cNvSpPr/>
          <p:nvPr/>
        </p:nvSpPr>
        <p:spPr>
          <a:xfrm>
            <a:off x="5976699" y="1700505"/>
            <a:ext cx="4497577" cy="349275"/>
          </a:xfrm>
          <a:prstGeom prst="round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450F43-03C2-436F-BEFE-CBF03F25CC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9889" y="1343568"/>
            <a:ext cx="6371429" cy="371429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6BBB861-F29C-44B9-AE0F-44AAA7DEC8BC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5" name="同心圆 18">
              <a:extLst>
                <a:ext uri="{FF2B5EF4-FFF2-40B4-BE49-F238E27FC236}">
                  <a16:creationId xmlns:a16="http://schemas.microsoft.com/office/drawing/2014/main" id="{F9BA2825-8C45-4859-9763-3C35BC5DD77C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AAC3D915-81FA-4B57-8CBB-2F54B5408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7A1CCE2B-3900-42C8-A03D-610D9965E7D7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数据化决策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A52CB9-35D8-4939-B936-EB6BCF3FF6A6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CA4DAA5-800E-4001-84A4-997C13A61063}"/>
              </a:ext>
            </a:extLst>
          </p:cNvPr>
          <p:cNvSpPr/>
          <p:nvPr/>
        </p:nvSpPr>
        <p:spPr>
          <a:xfrm>
            <a:off x="56355" y="1388080"/>
            <a:ext cx="25568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高基报表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710381-65F6-4D01-8220-745E488DE786}"/>
              </a:ext>
            </a:extLst>
          </p:cNvPr>
          <p:cNvSpPr/>
          <p:nvPr/>
        </p:nvSpPr>
        <p:spPr>
          <a:xfrm>
            <a:off x="56355" y="2288626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教学数据统计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51352F-277B-4486-9886-AFAAAC5827FA}"/>
              </a:ext>
            </a:extLst>
          </p:cNvPr>
          <p:cNvSpPr/>
          <p:nvPr/>
        </p:nvSpPr>
        <p:spPr>
          <a:xfrm>
            <a:off x="56355" y="3224797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教师教学分析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7D7B7F-5984-4FD7-8B1A-DD4917097300}"/>
              </a:ext>
            </a:extLst>
          </p:cNvPr>
          <p:cNvSpPr/>
          <p:nvPr/>
        </p:nvSpPr>
        <p:spPr>
          <a:xfrm>
            <a:off x="56355" y="4149093"/>
            <a:ext cx="255684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学生统计分析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7505" y="1315084"/>
            <a:ext cx="7630795" cy="426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E886AD3-FE66-426F-8B97-0D0FDB612B85}"/>
              </a:ext>
            </a:extLst>
          </p:cNvPr>
          <p:cNvSpPr/>
          <p:nvPr/>
        </p:nvSpPr>
        <p:spPr>
          <a:xfrm>
            <a:off x="6096000" y="1677442"/>
            <a:ext cx="4267200" cy="240258"/>
          </a:xfrm>
          <a:prstGeom prst="round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394817-FD05-417A-85B6-4C10B92441F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7505" y="1315537"/>
            <a:ext cx="5161905" cy="36190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C91279B2-7E0A-44B4-AFE0-B449B153E035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3" name="同心圆 18">
              <a:extLst>
                <a:ext uri="{FF2B5EF4-FFF2-40B4-BE49-F238E27FC236}">
                  <a16:creationId xmlns:a16="http://schemas.microsoft.com/office/drawing/2014/main" id="{CB75F183-3104-48A4-BCDB-8762D3879BD4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0DCD83DB-BAAD-49EE-A3A5-5CB4544B78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TextBox 20">
            <a:extLst>
              <a:ext uri="{FF2B5EF4-FFF2-40B4-BE49-F238E27FC236}">
                <a16:creationId xmlns:a16="http://schemas.microsoft.com/office/drawing/2014/main" id="{094FD323-FD69-43EB-B6F2-4C7A05CDAA11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数据化决策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04092A6-9190-4D87-9B5E-67BD61FE0DD7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9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8411" y="1196015"/>
            <a:ext cx="9003846" cy="4970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A921A6C-8B78-4C3E-8849-29C994089601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11" name="同心圆 18">
              <a:extLst>
                <a:ext uri="{FF2B5EF4-FFF2-40B4-BE49-F238E27FC236}">
                  <a16:creationId xmlns:a16="http://schemas.microsoft.com/office/drawing/2014/main" id="{660F9833-B707-4080-BDF0-959B8CE515A7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F81E0B13-3F2A-440D-960C-65796A6414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20">
            <a:extLst>
              <a:ext uri="{FF2B5EF4-FFF2-40B4-BE49-F238E27FC236}">
                <a16:creationId xmlns:a16="http://schemas.microsoft.com/office/drawing/2014/main" id="{47460216-65D3-4DDE-8433-EACF49DADD6E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招生就业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FEF3AB-3E94-4BC8-977D-649B1134E036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3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CF59B62-7129-40ED-88CA-496A5ACCD293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8" name="同心圆 18">
              <a:extLst>
                <a:ext uri="{FF2B5EF4-FFF2-40B4-BE49-F238E27FC236}">
                  <a16:creationId xmlns:a16="http://schemas.microsoft.com/office/drawing/2014/main" id="{5B38BE3C-2425-463F-99F0-2558A263C473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A29CC6F4-AF87-4F4D-9990-A88EECE54B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20">
            <a:extLst>
              <a:ext uri="{FF2B5EF4-FFF2-40B4-BE49-F238E27FC236}">
                <a16:creationId xmlns:a16="http://schemas.microsoft.com/office/drawing/2014/main" id="{C8F8D087-A2E5-411E-9BBB-87930D0D3970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建设难点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数据量的指数增长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336062-4169-479E-94A0-F99FC63584EA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CF8DAD-B988-4A43-8487-766024B847BC}"/>
              </a:ext>
            </a:extLst>
          </p:cNvPr>
          <p:cNvSpPr/>
          <p:nvPr/>
        </p:nvSpPr>
        <p:spPr>
          <a:xfrm>
            <a:off x="953846" y="1200228"/>
            <a:ext cx="104688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在日常的教学和工作管理中，数据量卓年成指数爆发，现有设备的数据存储、管理就已经是很大的一个问题。如何挖掘数据背后重要信息，并运用有学校的日常管理和教学工作，是所有高校都需要考虑的问题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0AA05C-5AFD-46B5-9D15-557C9B895E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364" y="2318763"/>
            <a:ext cx="9224735" cy="397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3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0096" cy="6858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6FF0B496-D61D-4401-A30C-3D6ECBA1608B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18" name="同心圆 18">
              <a:extLst>
                <a:ext uri="{FF2B5EF4-FFF2-40B4-BE49-F238E27FC236}">
                  <a16:creationId xmlns:a16="http://schemas.microsoft.com/office/drawing/2014/main" id="{82FC376D-D83A-47CB-9A23-CD4F11260192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BD462523-5F5E-465F-970D-718120506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9ABD47D8-1729-4945-B29A-4E9613E63E47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预警反馈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C45FD2-2EB4-4DA8-B58B-EE1C202C10F4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3" name="图片 2" descr="图片包含 屏幕截图&#10;&#10;自动生成的说明">
            <a:extLst>
              <a:ext uri="{FF2B5EF4-FFF2-40B4-BE49-F238E27FC236}">
                <a16:creationId xmlns:a16="http://schemas.microsoft.com/office/drawing/2014/main" id="{845880C7-AA8F-4528-AEBC-18BF56AB8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6" y="1493520"/>
            <a:ext cx="7955280" cy="3870960"/>
          </a:xfrm>
          <a:prstGeom prst="rect">
            <a:avLst/>
          </a:prstGeom>
        </p:spPr>
      </p:pic>
      <p:pic>
        <p:nvPicPr>
          <p:cNvPr id="7" name="图片 6" descr="图片包含 屏幕截图&#10;&#10;自动生成的说明">
            <a:extLst>
              <a:ext uri="{FF2B5EF4-FFF2-40B4-BE49-F238E27FC236}">
                <a16:creationId xmlns:a16="http://schemas.microsoft.com/office/drawing/2014/main" id="{30E69638-E8B4-4384-95DB-370E2B0A6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396" y="2150506"/>
            <a:ext cx="7955280" cy="38709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A091C8-644F-48EF-AC1C-24F88BA6E72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3847" y="1884450"/>
            <a:ext cx="335238" cy="12954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9DE7B06-9AF3-4CB9-A806-0F467331BB54}"/>
              </a:ext>
            </a:extLst>
          </p:cNvPr>
          <p:cNvSpPr/>
          <p:nvPr/>
        </p:nvSpPr>
        <p:spPr>
          <a:xfrm>
            <a:off x="1324413" y="1596765"/>
            <a:ext cx="804672" cy="153889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02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67" name="Picture 3" descr="D:\TSBrowserDownloads\千图网_有技术设备和商业文件的背景_图片编号26329265\OJM43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171" y="1785257"/>
            <a:ext cx="4001635" cy="4001635"/>
          </a:xfrm>
          <a:prstGeom prst="rect">
            <a:avLst/>
          </a:prstGeom>
          <a:noFill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3238" y="1778724"/>
            <a:ext cx="4969555" cy="3996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5F6AD9-B975-4DB7-9C2C-BDA4F17DE174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12" name="同心圆 18">
              <a:extLst>
                <a:ext uri="{FF2B5EF4-FFF2-40B4-BE49-F238E27FC236}">
                  <a16:creationId xmlns:a16="http://schemas.microsoft.com/office/drawing/2014/main" id="{705C3233-6036-46E5-AF1B-222D3D2DCB11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BB393561-1683-41DC-A5EA-CA999A6298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20">
            <a:extLst>
              <a:ext uri="{FF2B5EF4-FFF2-40B4-BE49-F238E27FC236}">
                <a16:creationId xmlns:a16="http://schemas.microsoft.com/office/drawing/2014/main" id="{24F13905-0AE0-4BD1-A329-563B38012923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多终端访问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9C7B08-7673-42A9-AC64-FB9E82E30DDC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6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9" descr="E:\冠铭科技\智慧校园APP\app界面\登录界面011.jpg">
            <a:extLst>
              <a:ext uri="{FF2B5EF4-FFF2-40B4-BE49-F238E27FC236}">
                <a16:creationId xmlns:a16="http://schemas.microsoft.com/office/drawing/2014/main" id="{1FDEB7D5-E709-4656-952D-32A695AF3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4045" y="2411028"/>
            <a:ext cx="2040101" cy="3600588"/>
          </a:xfrm>
          <a:prstGeom prst="rect">
            <a:avLst/>
          </a:prstGeom>
          <a:noFill/>
        </p:spPr>
      </p:pic>
      <p:pic>
        <p:nvPicPr>
          <p:cNvPr id="14" name="Picture 10" descr="E:\冠铭科技\智慧校园APP\app界面\更多01.jpg">
            <a:extLst>
              <a:ext uri="{FF2B5EF4-FFF2-40B4-BE49-F238E27FC236}">
                <a16:creationId xmlns:a16="http://schemas.microsoft.com/office/drawing/2014/main" id="{90AA8A8D-A23B-45B6-9F62-A1FF723F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990" y="2743451"/>
            <a:ext cx="1753005" cy="3268165"/>
          </a:xfrm>
          <a:prstGeom prst="rect">
            <a:avLst/>
          </a:prstGeom>
          <a:noFill/>
        </p:spPr>
      </p:pic>
      <p:pic>
        <p:nvPicPr>
          <p:cNvPr id="15" name="Picture 11" descr="E:\冠铭科技\智慧校园APP\app界面\主页.jpg">
            <a:extLst>
              <a:ext uri="{FF2B5EF4-FFF2-40B4-BE49-F238E27FC236}">
                <a16:creationId xmlns:a16="http://schemas.microsoft.com/office/drawing/2014/main" id="{6397096D-F687-462D-8A7C-CCA85BB72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92566" y="2348670"/>
            <a:ext cx="2075434" cy="366294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3" descr="E:\冠铭科技\智慧校园APP\app界面\通知.jpg">
            <a:extLst>
              <a:ext uri="{FF2B5EF4-FFF2-40B4-BE49-F238E27FC236}">
                <a16:creationId xmlns:a16="http://schemas.microsoft.com/office/drawing/2014/main" id="{C5390671-58D8-4A0E-BE77-E7ECC3DA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88741" y="2743452"/>
            <a:ext cx="1732646" cy="3268164"/>
          </a:xfrm>
          <a:prstGeom prst="rect">
            <a:avLst/>
          </a:prstGeom>
          <a:noFill/>
        </p:spPr>
      </p:pic>
      <p:pic>
        <p:nvPicPr>
          <p:cNvPr id="17" name="Picture 12" descr="E:\冠铭科技\智慧校园APP\app界面\我的课表02.jpg">
            <a:extLst>
              <a:ext uri="{FF2B5EF4-FFF2-40B4-BE49-F238E27FC236}">
                <a16:creationId xmlns:a16="http://schemas.microsoft.com/office/drawing/2014/main" id="{52B9462E-11FC-4D63-9CD4-054E02DD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69854" y="2323758"/>
            <a:ext cx="2089549" cy="368785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7C5511F-A8D2-4170-B6F3-9A2F4323FC60}"/>
              </a:ext>
            </a:extLst>
          </p:cNvPr>
          <p:cNvSpPr/>
          <p:nvPr/>
        </p:nvSpPr>
        <p:spPr>
          <a:xfrm>
            <a:off x="914181" y="1120829"/>
            <a:ext cx="10516038" cy="9612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高校专属的师生统一移动平台</a:t>
            </a:r>
            <a:endParaRPr lang="en-US" altLang="zh-CN" sz="2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轻量级校园教辅应用移动平台，校园常用应用一站集合，帮助师生轻松驾驭校园生活</a:t>
            </a:r>
            <a:endParaRPr lang="en-US" altLang="zh-CN" sz="2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4BAC1DD-45F3-416D-B2D2-A80B990E1ABF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0" name="同心圆 18">
              <a:extLst>
                <a:ext uri="{FF2B5EF4-FFF2-40B4-BE49-F238E27FC236}">
                  <a16:creationId xmlns:a16="http://schemas.microsoft.com/office/drawing/2014/main" id="{6993F62A-60C3-4ED0-B94A-F225D30BBAFD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id="{D8BC88E6-F5F8-4015-9A7B-BE423660F8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TextBox 20">
            <a:extLst>
              <a:ext uri="{FF2B5EF4-FFF2-40B4-BE49-F238E27FC236}">
                <a16:creationId xmlns:a16="http://schemas.microsoft.com/office/drawing/2014/main" id="{B8FAC24E-6EC4-4923-ACEF-8D03B3AC3262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移动门户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405EE2F-13D8-4AC3-B322-F597BA3967FA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1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6D2B544-AB2F-4A4C-BE2F-BF4D2F7311FD}"/>
              </a:ext>
            </a:extLst>
          </p:cNvPr>
          <p:cNvSpPr/>
          <p:nvPr/>
        </p:nvSpPr>
        <p:spPr>
          <a:xfrm>
            <a:off x="913433" y="1295599"/>
            <a:ext cx="9878392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defRPr/>
            </a:pPr>
            <a:r>
              <a:rPr lang="zh-CN" altLang="en-US"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为老师提供了统一的信息发送平台，能够第一时间通知到每一位学生，包括组的创建和编辑。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3375" y="2848769"/>
            <a:ext cx="3117850" cy="21859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7099" y="2849556"/>
            <a:ext cx="3117600" cy="2185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20" name="右箭头 19"/>
          <p:cNvSpPr/>
          <p:nvPr/>
        </p:nvSpPr>
        <p:spPr>
          <a:xfrm>
            <a:off x="5562599" y="3743325"/>
            <a:ext cx="1095375" cy="514350"/>
          </a:xfrm>
          <a:prstGeom prst="rightArrow">
            <a:avLst/>
          </a:prstGeom>
          <a:solidFill>
            <a:srgbClr val="00B0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24FD664-C556-482D-AE7E-E32B85676208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15" name="同心圆 18">
              <a:extLst>
                <a:ext uri="{FF2B5EF4-FFF2-40B4-BE49-F238E27FC236}">
                  <a16:creationId xmlns:a16="http://schemas.microsoft.com/office/drawing/2014/main" id="{B94E1F8E-7DC4-4002-AFAB-3665EC1E3E25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8DD70B11-C85C-4099-B12C-7452849855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20">
            <a:extLst>
              <a:ext uri="{FF2B5EF4-FFF2-40B4-BE49-F238E27FC236}">
                <a16:creationId xmlns:a16="http://schemas.microsoft.com/office/drawing/2014/main" id="{D31139AB-3A7D-4C13-A35A-D820EB20FE67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数据、信息精准推送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6C65DA8-E6F2-4B6E-80A3-20BBC07B7E68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6748" y="2782670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27571" y="2844225"/>
            <a:ext cx="4577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我们的优势</a:t>
            </a:r>
            <a:endParaRPr lang="en-US" altLang="zh-CN" sz="32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1EA571-B425-40F5-A967-EEADDD1AAC80}"/>
              </a:ext>
            </a:extLst>
          </p:cNvPr>
          <p:cNvSpPr/>
          <p:nvPr/>
        </p:nvSpPr>
        <p:spPr>
          <a:xfrm>
            <a:off x="3296956" y="3517917"/>
            <a:ext cx="4695726" cy="9612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◆专业的团队</a:t>
            </a:r>
            <a:endParaRPr lang="en-US" altLang="zh-CN" sz="20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◆精湛的技术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185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7" descr="C:\Users\Administrator\Desktop\组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006475"/>
            <a:ext cx="10439400" cy="5124450"/>
          </a:xfrm>
          <a:prstGeom prst="rect">
            <a:avLst/>
          </a:prstGeom>
          <a:noFill/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38CED46-4E05-4B6D-8551-7EEC6A4C7AE5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14" name="同心圆 18">
              <a:extLst>
                <a:ext uri="{FF2B5EF4-FFF2-40B4-BE49-F238E27FC236}">
                  <a16:creationId xmlns:a16="http://schemas.microsoft.com/office/drawing/2014/main" id="{26247230-6E86-4837-98E5-D1B2849594CF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7326708E-FC55-46EB-8525-AFBB39E1D0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20">
            <a:extLst>
              <a:ext uri="{FF2B5EF4-FFF2-40B4-BE49-F238E27FC236}">
                <a16:creationId xmlns:a16="http://schemas.microsoft.com/office/drawing/2014/main" id="{445EC1BC-7C72-4363-962F-7E73A727CDBA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B24437-51CE-4A65-B1F4-106CB149A747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49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46" y="516161"/>
            <a:ext cx="6019707" cy="58256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81209" y="2800323"/>
            <a:ext cx="43973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谢谢观看</a:t>
            </a:r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C8F8D087-A2E5-411E-9BBB-87930D0D3970}"/>
              </a:ext>
            </a:extLst>
          </p:cNvPr>
          <p:cNvSpPr txBox="1"/>
          <p:nvPr/>
        </p:nvSpPr>
        <p:spPr>
          <a:xfrm>
            <a:off x="957421" y="393394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建设难点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信息独立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336062-4169-479E-94A0-F99FC63584EA}"/>
              </a:ext>
            </a:extLst>
          </p:cNvPr>
          <p:cNvSpPr/>
          <p:nvPr/>
        </p:nvSpPr>
        <p:spPr>
          <a:xfrm>
            <a:off x="924294" y="727473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85EA6B-2D71-4D78-A2F5-13A374F86C76}"/>
              </a:ext>
            </a:extLst>
          </p:cNvPr>
          <p:cNvSpPr/>
          <p:nvPr/>
        </p:nvSpPr>
        <p:spPr>
          <a:xfrm>
            <a:off x="953847" y="1151283"/>
            <a:ext cx="104398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虽然学校的信息集成平台集中了绝大部分管理类的应用，但是远程教育、数字图书馆等专业应用仍有较强的独立性，信息并为充分集中和互通，数据之间无法动态关联，降低了数据的使用效率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六边形 18"/>
          <p:cNvSpPr/>
          <p:nvPr/>
        </p:nvSpPr>
        <p:spPr>
          <a:xfrm>
            <a:off x="2090449" y="3580928"/>
            <a:ext cx="1428750" cy="1231681"/>
          </a:xfrm>
          <a:prstGeom prst="hexagon">
            <a:avLst/>
          </a:prstGeom>
          <a:solidFill>
            <a:srgbClr val="D61E1E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校园一卡通</a:t>
            </a:r>
          </a:p>
        </p:txBody>
      </p:sp>
      <p:sp>
        <p:nvSpPr>
          <p:cNvPr id="25" name="六边形 24"/>
          <p:cNvSpPr/>
          <p:nvPr/>
        </p:nvSpPr>
        <p:spPr>
          <a:xfrm>
            <a:off x="3342034" y="4274348"/>
            <a:ext cx="1428750" cy="1231681"/>
          </a:xfrm>
          <a:prstGeom prst="hexagon">
            <a:avLst/>
          </a:prstGeom>
          <a:solidFill>
            <a:srgbClr val="E0772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教务管理系统</a:t>
            </a:r>
          </a:p>
        </p:txBody>
      </p:sp>
      <p:sp>
        <p:nvSpPr>
          <p:cNvPr id="28" name="六边形 27"/>
          <p:cNvSpPr/>
          <p:nvPr/>
        </p:nvSpPr>
        <p:spPr>
          <a:xfrm>
            <a:off x="5841394" y="2921798"/>
            <a:ext cx="1428750" cy="1231681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学生管理系统</a:t>
            </a:r>
          </a:p>
        </p:txBody>
      </p:sp>
      <p:sp>
        <p:nvSpPr>
          <p:cNvPr id="29" name="六边形 28"/>
          <p:cNvSpPr/>
          <p:nvPr/>
        </p:nvSpPr>
        <p:spPr>
          <a:xfrm>
            <a:off x="5841394" y="4270538"/>
            <a:ext cx="1428750" cy="1231681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人事管理系统</a:t>
            </a:r>
          </a:p>
        </p:txBody>
      </p:sp>
      <p:sp>
        <p:nvSpPr>
          <p:cNvPr id="30" name="六边形 29"/>
          <p:cNvSpPr/>
          <p:nvPr/>
        </p:nvSpPr>
        <p:spPr>
          <a:xfrm>
            <a:off x="4592984" y="2216948"/>
            <a:ext cx="1428750" cy="1231681"/>
          </a:xfrm>
          <a:prstGeom prst="hexagon">
            <a:avLst/>
          </a:prstGeom>
          <a:solidFill>
            <a:srgbClr val="91C7AE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图书管理系统</a:t>
            </a:r>
          </a:p>
        </p:txBody>
      </p:sp>
      <p:sp>
        <p:nvSpPr>
          <p:cNvPr id="31" name="六边形 30"/>
          <p:cNvSpPr/>
          <p:nvPr/>
        </p:nvSpPr>
        <p:spPr>
          <a:xfrm>
            <a:off x="7086074" y="3630458"/>
            <a:ext cx="1428750" cy="1231681"/>
          </a:xfrm>
          <a:prstGeom prst="hexagon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财务管理系统</a:t>
            </a:r>
          </a:p>
        </p:txBody>
      </p:sp>
      <p:pic>
        <p:nvPicPr>
          <p:cNvPr id="33795" name="Picture 3" descr="C:\Users\Administrator\Desktop\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2034" y="2896181"/>
            <a:ext cx="1434996" cy="1241514"/>
          </a:xfrm>
          <a:prstGeom prst="rect">
            <a:avLst/>
          </a:prstGeom>
          <a:noFill/>
        </p:spPr>
      </p:pic>
      <p:pic>
        <p:nvPicPr>
          <p:cNvPr id="33796" name="Picture 4" descr="C:\Users\Administrator\Desktop\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2984" y="4927937"/>
            <a:ext cx="1423985" cy="1231987"/>
          </a:xfrm>
          <a:prstGeom prst="rect">
            <a:avLst/>
          </a:prstGeom>
          <a:noFill/>
        </p:spPr>
      </p:pic>
      <p:pic>
        <p:nvPicPr>
          <p:cNvPr id="33797" name="Picture 5" descr="C:\Users\Administrator\Desktop\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074" y="5008349"/>
            <a:ext cx="1439482" cy="1245394"/>
          </a:xfrm>
          <a:prstGeom prst="rect">
            <a:avLst/>
          </a:prstGeom>
          <a:noFill/>
        </p:spPr>
      </p:pic>
      <p:pic>
        <p:nvPicPr>
          <p:cNvPr id="33798" name="Picture 6" descr="C:\Users\Administrator\Desktop\0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86074" y="2242366"/>
            <a:ext cx="1428750" cy="1236109"/>
          </a:xfrm>
          <a:prstGeom prst="rect">
            <a:avLst/>
          </a:prstGeom>
          <a:noFill/>
        </p:spPr>
      </p:pic>
      <p:pic>
        <p:nvPicPr>
          <p:cNvPr id="33800" name="Picture 8" descr="C:\Users\Administrator\Desktop\05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92984" y="3574043"/>
            <a:ext cx="1441450" cy="1247097"/>
          </a:xfrm>
          <a:prstGeom prst="rect">
            <a:avLst/>
          </a:prstGeom>
          <a:noFill/>
        </p:spPr>
      </p:pic>
      <p:pic>
        <p:nvPicPr>
          <p:cNvPr id="33801" name="Picture 9" descr="C:\Users\Administrator\Desktop\06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38561" y="3639924"/>
            <a:ext cx="1433059" cy="1239837"/>
          </a:xfrm>
          <a:prstGeom prst="rect">
            <a:avLst/>
          </a:prstGeom>
          <a:noFill/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C185E1-C2A1-49D0-A1E0-0F5555FB80CB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2" name="同心圆 18">
              <a:extLst>
                <a:ext uri="{FF2B5EF4-FFF2-40B4-BE49-F238E27FC236}">
                  <a16:creationId xmlns:a16="http://schemas.microsoft.com/office/drawing/2014/main" id="{D87A01EE-BFCA-4477-A778-DA01A9690033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F9281245-82A5-4A88-B363-E270DB532A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71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  <p:bldP spid="25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5E99A3F-57C8-4485-BDB3-7836DFAF03B3}"/>
              </a:ext>
            </a:extLst>
          </p:cNvPr>
          <p:cNvSpPr/>
          <p:nvPr/>
        </p:nvSpPr>
        <p:spPr>
          <a:xfrm>
            <a:off x="953847" y="1416631"/>
            <a:ext cx="10439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面对大量的数据，自身缺乏有效的数据分析模式和方法，对数据的需求不够强烈，数据的价值难以在学校管理应用中体现出来。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8F6DE8-93FF-48CC-96F8-BA1E889D6F8C}"/>
              </a:ext>
            </a:extLst>
          </p:cNvPr>
          <p:cNvSpPr/>
          <p:nvPr/>
        </p:nvSpPr>
        <p:spPr>
          <a:xfrm>
            <a:off x="8759970" y="4252058"/>
            <a:ext cx="733941" cy="123899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0704" y="2783311"/>
            <a:ext cx="3478741" cy="26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530" y="2750549"/>
            <a:ext cx="3577128" cy="26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8" name="Picture 10" descr="C:\Users\Administrator\Desktop\stock-photo-46237439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96493" y="3083365"/>
            <a:ext cx="1916361" cy="1916361"/>
          </a:xfrm>
          <a:prstGeom prst="rect">
            <a:avLst/>
          </a:prstGeom>
          <a:noFill/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288F6DE8-93FF-48CC-96F8-BA1E889D6F8C}"/>
              </a:ext>
            </a:extLst>
          </p:cNvPr>
          <p:cNvSpPr/>
          <p:nvPr/>
        </p:nvSpPr>
        <p:spPr>
          <a:xfrm>
            <a:off x="8759970" y="3913920"/>
            <a:ext cx="733941" cy="123899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88F6DE8-93FF-48CC-96F8-BA1E889D6F8C}"/>
              </a:ext>
            </a:extLst>
          </p:cNvPr>
          <p:cNvSpPr/>
          <p:nvPr/>
        </p:nvSpPr>
        <p:spPr>
          <a:xfrm>
            <a:off x="4395761" y="4054818"/>
            <a:ext cx="733941" cy="123899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8F6DE8-93FF-48CC-96F8-BA1E889D6F8C}"/>
              </a:ext>
            </a:extLst>
          </p:cNvPr>
          <p:cNvSpPr/>
          <p:nvPr/>
        </p:nvSpPr>
        <p:spPr>
          <a:xfrm rot="5400000">
            <a:off x="4395761" y="4054818"/>
            <a:ext cx="733940" cy="123899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7F814B-AAEA-49DD-A905-CB4CA4B57CCF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9" name="同心圆 18">
              <a:extLst>
                <a:ext uri="{FF2B5EF4-FFF2-40B4-BE49-F238E27FC236}">
                  <a16:creationId xmlns:a16="http://schemas.microsoft.com/office/drawing/2014/main" id="{B5940855-B7D8-47F0-A37D-EE40D07C3CE6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12">
              <a:extLst>
                <a:ext uri="{FF2B5EF4-FFF2-40B4-BE49-F238E27FC236}">
                  <a16:creationId xmlns:a16="http://schemas.microsoft.com/office/drawing/2014/main" id="{9C3BB2B2-6442-4BD1-9C09-D2FF20DB6F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extBox 20">
            <a:extLst>
              <a:ext uri="{FF2B5EF4-FFF2-40B4-BE49-F238E27FC236}">
                <a16:creationId xmlns:a16="http://schemas.microsoft.com/office/drawing/2014/main" id="{0DF8CE9D-D2C9-4828-A5A6-2D4C8A4FFCDC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数据应用难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5994FC9-9563-4259-A2F8-E6BB442AA585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581240A-DA0A-4F38-8DE6-20736DFA3CDD}"/>
              </a:ext>
            </a:extLst>
          </p:cNvPr>
          <p:cNvSpPr/>
          <p:nvPr/>
        </p:nvSpPr>
        <p:spPr>
          <a:xfrm>
            <a:off x="1712237" y="1545939"/>
            <a:ext cx="1851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数据面窄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81240A-DA0A-4F38-8DE6-20736DFA3CDD}"/>
              </a:ext>
            </a:extLst>
          </p:cNvPr>
          <p:cNvSpPr/>
          <p:nvPr/>
        </p:nvSpPr>
        <p:spPr>
          <a:xfrm>
            <a:off x="515262" y="4982559"/>
            <a:ext cx="3603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主要是校园系统产生数据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81240A-DA0A-4F38-8DE6-20736DFA3CDD}"/>
              </a:ext>
            </a:extLst>
          </p:cNvPr>
          <p:cNvSpPr/>
          <p:nvPr/>
        </p:nvSpPr>
        <p:spPr>
          <a:xfrm>
            <a:off x="515262" y="5411184"/>
            <a:ext cx="3603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数据的维度少，数据来源不足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15" y="2286641"/>
            <a:ext cx="3353272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581240A-DA0A-4F38-8DE6-20736DFA3CDD}"/>
              </a:ext>
            </a:extLst>
          </p:cNvPr>
          <p:cNvSpPr/>
          <p:nvPr/>
        </p:nvSpPr>
        <p:spPr>
          <a:xfrm>
            <a:off x="5128175" y="1545939"/>
            <a:ext cx="1851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有效数据少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581240A-DA0A-4F38-8DE6-20736DFA3CDD}"/>
              </a:ext>
            </a:extLst>
          </p:cNvPr>
          <p:cNvSpPr/>
          <p:nvPr/>
        </p:nvSpPr>
        <p:spPr>
          <a:xfrm>
            <a:off x="4375700" y="4982559"/>
            <a:ext cx="3603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数据量百</a:t>
            </a:r>
            <a:r>
              <a:rPr lang="en-US" altLang="zh-CN" dirty="0">
                <a:solidFill>
                  <a:schemeClr val="bg1"/>
                </a:solidFill>
              </a:rPr>
              <a:t>GB</a:t>
            </a:r>
            <a:r>
              <a:rPr lang="zh-CN" altLang="en-US" dirty="0">
                <a:solidFill>
                  <a:schemeClr val="bg1"/>
                </a:solidFill>
              </a:rPr>
              <a:t>到几</a:t>
            </a:r>
            <a:r>
              <a:rPr lang="en-US" altLang="zh-CN" dirty="0">
                <a:solidFill>
                  <a:schemeClr val="bg1"/>
                </a:solidFill>
              </a:rPr>
              <a:t>TB</a:t>
            </a:r>
            <a:r>
              <a:rPr lang="zh-CN" altLang="en-US" dirty="0">
                <a:solidFill>
                  <a:schemeClr val="bg1"/>
                </a:solidFill>
              </a:rPr>
              <a:t>，数据量少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81240A-DA0A-4F38-8DE6-20736DFA3CDD}"/>
              </a:ext>
            </a:extLst>
          </p:cNvPr>
          <p:cNvSpPr/>
          <p:nvPr/>
        </p:nvSpPr>
        <p:spPr>
          <a:xfrm>
            <a:off x="4375700" y="5411184"/>
            <a:ext cx="4293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以结构化数据为主，达不到要求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581240A-DA0A-4F38-8DE6-20736DFA3CDD}"/>
              </a:ext>
            </a:extLst>
          </p:cNvPr>
          <p:cNvSpPr/>
          <p:nvPr/>
        </p:nvSpPr>
        <p:spPr>
          <a:xfrm>
            <a:off x="8892908" y="1545939"/>
            <a:ext cx="1988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数据接口待完善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581240A-DA0A-4F38-8DE6-20736DFA3CDD}"/>
              </a:ext>
            </a:extLst>
          </p:cNvPr>
          <p:cNvSpPr/>
          <p:nvPr/>
        </p:nvSpPr>
        <p:spPr>
          <a:xfrm>
            <a:off x="8111858" y="4982559"/>
            <a:ext cx="3603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部分数据源不正确，数据不统一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81240A-DA0A-4F38-8DE6-20736DFA3CDD}"/>
              </a:ext>
            </a:extLst>
          </p:cNvPr>
          <p:cNvSpPr/>
          <p:nvPr/>
        </p:nvSpPr>
        <p:spPr>
          <a:xfrm>
            <a:off x="8111858" y="5411184"/>
            <a:ext cx="3603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业务接口与数据结构不规范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2477" y="2282126"/>
            <a:ext cx="3300877" cy="2431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77372" y="2274094"/>
            <a:ext cx="3370737" cy="244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7469A45A-02F2-4FAA-8998-AB71A02DF2A6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27" name="同心圆 18">
              <a:extLst>
                <a:ext uri="{FF2B5EF4-FFF2-40B4-BE49-F238E27FC236}">
                  <a16:creationId xmlns:a16="http://schemas.microsoft.com/office/drawing/2014/main" id="{A4CA9C36-E6D0-4CCB-B1C9-4C9D8E488FAA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12">
              <a:extLst>
                <a:ext uri="{FF2B5EF4-FFF2-40B4-BE49-F238E27FC236}">
                  <a16:creationId xmlns:a16="http://schemas.microsoft.com/office/drawing/2014/main" id="{501C05F0-B586-4135-9652-00A9DD588C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TextBox 20">
            <a:extLst>
              <a:ext uri="{FF2B5EF4-FFF2-40B4-BE49-F238E27FC236}">
                <a16:creationId xmlns:a16="http://schemas.microsoft.com/office/drawing/2014/main" id="{45742E02-79B9-46D2-800D-8CA5CC4653CE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数据源问题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3E9B2D4-64AF-49F7-AEB3-E34902E9B6B7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9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8" grpId="0"/>
      <p:bldP spid="19" grpId="0"/>
      <p:bldP spid="20" grpId="0"/>
      <p:bldP spid="22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波形 3">
            <a:extLst>
              <a:ext uri="{FF2B5EF4-FFF2-40B4-BE49-F238E27FC236}">
                <a16:creationId xmlns:a16="http://schemas.microsoft.com/office/drawing/2014/main" id="{6C468700-7C58-4C25-9A39-F0E0690DF0E8}"/>
              </a:ext>
            </a:extLst>
          </p:cNvPr>
          <p:cNvSpPr/>
          <p:nvPr/>
        </p:nvSpPr>
        <p:spPr>
          <a:xfrm>
            <a:off x="1359716" y="1803634"/>
            <a:ext cx="1790700" cy="1496722"/>
          </a:xfrm>
          <a:prstGeom prst="wave">
            <a:avLst>
              <a:gd name="adj1" fmla="val 12500"/>
              <a:gd name="adj2" fmla="val 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单向度反馈朝多向度反馈的变革</a:t>
            </a:r>
          </a:p>
        </p:txBody>
      </p:sp>
      <p:sp>
        <p:nvSpPr>
          <p:cNvPr id="13" name="波形 12">
            <a:extLst>
              <a:ext uri="{FF2B5EF4-FFF2-40B4-BE49-F238E27FC236}">
                <a16:creationId xmlns:a16="http://schemas.microsoft.com/office/drawing/2014/main" id="{283D7573-CE6C-4C5C-A00E-F7315440E97F}"/>
              </a:ext>
            </a:extLst>
          </p:cNvPr>
          <p:cNvSpPr/>
          <p:nvPr/>
        </p:nvSpPr>
        <p:spPr>
          <a:xfrm>
            <a:off x="1359716" y="3882233"/>
            <a:ext cx="1790700" cy="1496722"/>
          </a:xfrm>
          <a:prstGeom prst="wave">
            <a:avLst>
              <a:gd name="adj1" fmla="val 12500"/>
              <a:gd name="adj2" fmla="val 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教育组织结构体系的变革</a:t>
            </a:r>
          </a:p>
        </p:txBody>
      </p:sp>
      <p:sp>
        <p:nvSpPr>
          <p:cNvPr id="14" name="波形 13">
            <a:extLst>
              <a:ext uri="{FF2B5EF4-FFF2-40B4-BE49-F238E27FC236}">
                <a16:creationId xmlns:a16="http://schemas.microsoft.com/office/drawing/2014/main" id="{933C5DB8-A13D-44CD-AC5E-C82D8EA353AA}"/>
              </a:ext>
            </a:extLst>
          </p:cNvPr>
          <p:cNvSpPr/>
          <p:nvPr/>
        </p:nvSpPr>
        <p:spPr>
          <a:xfrm>
            <a:off x="8798380" y="3882233"/>
            <a:ext cx="1790700" cy="1496722"/>
          </a:xfrm>
          <a:prstGeom prst="wave">
            <a:avLst>
              <a:gd name="adj1" fmla="val 12500"/>
              <a:gd name="adj2" fmla="val 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科学的教育决策方法</a:t>
            </a:r>
          </a:p>
        </p:txBody>
      </p:sp>
      <p:sp>
        <p:nvSpPr>
          <p:cNvPr id="15" name="波形 14">
            <a:extLst>
              <a:ext uri="{FF2B5EF4-FFF2-40B4-BE49-F238E27FC236}">
                <a16:creationId xmlns:a16="http://schemas.microsoft.com/office/drawing/2014/main" id="{6EFB2EFC-8489-4E64-8CA3-1B768AEE7458}"/>
              </a:ext>
            </a:extLst>
          </p:cNvPr>
          <p:cNvSpPr/>
          <p:nvPr/>
        </p:nvSpPr>
        <p:spPr>
          <a:xfrm>
            <a:off x="8798380" y="1803634"/>
            <a:ext cx="1790700" cy="1496722"/>
          </a:xfrm>
          <a:prstGeom prst="wave">
            <a:avLst>
              <a:gd name="adj1" fmla="val 12500"/>
              <a:gd name="adj2" fmla="val 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个性化的教学方案</a:t>
            </a:r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5360" y="1844040"/>
            <a:ext cx="4965986" cy="3535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2ED6DCCA-B975-4C3D-AEC9-95E269CC882B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17" name="同心圆 18">
              <a:extLst>
                <a:ext uri="{FF2B5EF4-FFF2-40B4-BE49-F238E27FC236}">
                  <a16:creationId xmlns:a16="http://schemas.microsoft.com/office/drawing/2014/main" id="{85A25C66-6CC6-41D0-BDDF-641E9716F504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12D01242-4931-4AAD-BA1C-8F290C072D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20">
            <a:extLst>
              <a:ext uri="{FF2B5EF4-FFF2-40B4-BE49-F238E27FC236}">
                <a16:creationId xmlns:a16="http://schemas.microsoft.com/office/drawing/2014/main" id="{C9371BCC-1350-416B-9D0E-699D8C38C1F5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高校新机遇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82A3E8-94B4-4E52-9BFA-647E8E961E63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70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296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64373" y="2564114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5356" y="2611212"/>
            <a:ext cx="598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解决方案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大数据平台搭建</a:t>
            </a:r>
            <a:endParaRPr lang="en-US" altLang="zh-CN" sz="32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1EA571-B425-40F5-A967-EEADDD1AAC80}"/>
              </a:ext>
            </a:extLst>
          </p:cNvPr>
          <p:cNvSpPr/>
          <p:nvPr/>
        </p:nvSpPr>
        <p:spPr>
          <a:xfrm>
            <a:off x="3195356" y="3429000"/>
            <a:ext cx="4695726" cy="9612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◆平台建设目标和定位</a:t>
            </a:r>
            <a:endParaRPr lang="en-US" altLang="zh-CN" sz="20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◆平台架构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34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345截图201811231509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2AA9F23-CB90-4F71-BD3C-CC006CE54A32}"/>
              </a:ext>
            </a:extLst>
          </p:cNvPr>
          <p:cNvGrpSpPr/>
          <p:nvPr/>
        </p:nvGrpSpPr>
        <p:grpSpPr>
          <a:xfrm>
            <a:off x="577398" y="450513"/>
            <a:ext cx="376449" cy="373519"/>
            <a:chOff x="395536" y="290095"/>
            <a:chExt cx="265767" cy="268889"/>
          </a:xfrm>
          <a:solidFill>
            <a:schemeClr val="bg1"/>
          </a:solidFill>
        </p:grpSpPr>
        <p:sp>
          <p:nvSpPr>
            <p:cNvPr id="7" name="同心圆 18">
              <a:extLst>
                <a:ext uri="{FF2B5EF4-FFF2-40B4-BE49-F238E27FC236}">
                  <a16:creationId xmlns:a16="http://schemas.microsoft.com/office/drawing/2014/main" id="{30BAF479-1C75-4886-B1AA-BAE30D65CCE9}"/>
                </a:ext>
              </a:extLst>
            </p:cNvPr>
            <p:cNvSpPr/>
            <p:nvPr/>
          </p:nvSpPr>
          <p:spPr>
            <a:xfrm>
              <a:off x="395536" y="290095"/>
              <a:ext cx="265767" cy="268889"/>
            </a:xfrm>
            <a:prstGeom prst="donut">
              <a:avLst>
                <a:gd name="adj" fmla="val 8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826A1D96-7FA6-4CAB-877C-CDDD1A0437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906" y="373040"/>
              <a:ext cx="103026" cy="10299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6" tIns="34283" rIns="68566" bIns="34283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TextBox 20">
            <a:extLst>
              <a:ext uri="{FF2B5EF4-FFF2-40B4-BE49-F238E27FC236}">
                <a16:creationId xmlns:a16="http://schemas.microsoft.com/office/drawing/2014/main" id="{D21A8924-BA37-45F3-9C82-F14578F7A00F}"/>
              </a:ext>
            </a:extLst>
          </p:cNvPr>
          <p:cNvSpPr txBox="1"/>
          <p:nvPr/>
        </p:nvSpPr>
        <p:spPr>
          <a:xfrm>
            <a:off x="953847" y="39049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平台建设的定位和目标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EC30FF-EAF3-43AE-8D69-D3EFFA23BCF8}"/>
              </a:ext>
            </a:extLst>
          </p:cNvPr>
          <p:cNvSpPr/>
          <p:nvPr/>
        </p:nvSpPr>
        <p:spPr>
          <a:xfrm>
            <a:off x="920720" y="724569"/>
            <a:ext cx="3903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内容占位符 11">
            <a:extLst>
              <a:ext uri="{FF2B5EF4-FFF2-40B4-BE49-F238E27FC236}">
                <a16:creationId xmlns:a16="http://schemas.microsoft.com/office/drawing/2014/main" id="{CA685CB6-0F5F-4853-88B5-E010B6AA651D}"/>
              </a:ext>
            </a:extLst>
          </p:cNvPr>
          <p:cNvSpPr txBox="1">
            <a:spLocks/>
          </p:cNvSpPr>
          <p:nvPr/>
        </p:nvSpPr>
        <p:spPr>
          <a:xfrm>
            <a:off x="5536234" y="1933271"/>
            <a:ext cx="4729236" cy="12786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整合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高校内外各个平台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，获取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高校大数据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，挖掘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高校数据价值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，采用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数据治理高校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，逐步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提升管理能力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强化科研意识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推进教学改革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  <a:endParaRPr lang="en-US" altLang="zh-CN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07D6AB38-22B2-490F-A35B-0C2F7294E4F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561184" y="4400810"/>
            <a:ext cx="3704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FEFEFE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·</a:t>
            </a:r>
            <a:r>
              <a:rPr lang="zh-CN" altLang="en-US" b="1" dirty="0">
                <a:solidFill>
                  <a:srgbClr val="FEFEFE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驱动高校大数据数据技术创新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61CC52A4-2460-47BF-92D1-B35D8465034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528569" y="4811727"/>
            <a:ext cx="31786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FEFEFE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·</a:t>
            </a:r>
            <a:r>
              <a:rPr lang="zh-CN" altLang="en-US" b="1" dirty="0">
                <a:solidFill>
                  <a:srgbClr val="FEFEFE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推动高校内外数据价值挖掘</a:t>
            </a: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F4F0B8E7-4685-437C-98BD-D16E01929E5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528569" y="5277433"/>
            <a:ext cx="39470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FEFEFE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·</a:t>
            </a:r>
            <a:r>
              <a:rPr lang="zh-CN" altLang="en-US" b="1" dirty="0">
                <a:solidFill>
                  <a:srgbClr val="FEFEFE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带动高校大数据数据产业发展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25A1FF-8F19-45CC-916F-E5403BE6AEFC}"/>
              </a:ext>
            </a:extLst>
          </p:cNvPr>
          <p:cNvSpPr/>
          <p:nvPr/>
        </p:nvSpPr>
        <p:spPr>
          <a:xfrm>
            <a:off x="6156670" y="3889138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主要目标：</a:t>
            </a:r>
          </a:p>
        </p:txBody>
      </p:sp>
      <p:pic>
        <p:nvPicPr>
          <p:cNvPr id="23" name="Picture 3" descr="all">
            <a:extLst>
              <a:ext uri="{FF2B5EF4-FFF2-40B4-BE49-F238E27FC236}">
                <a16:creationId xmlns:a16="http://schemas.microsoft.com/office/drawing/2014/main" id="{EF0663F0-870E-4ED2-94C7-4CA71E88C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4" t="15018" r="6395" b="10497"/>
          <a:stretch/>
        </p:blipFill>
        <p:spPr bwMode="auto">
          <a:xfrm>
            <a:off x="2308943" y="1402815"/>
            <a:ext cx="1944217" cy="165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加号 23">
            <a:extLst>
              <a:ext uri="{FF2B5EF4-FFF2-40B4-BE49-F238E27FC236}">
                <a16:creationId xmlns:a16="http://schemas.microsoft.com/office/drawing/2014/main" id="{13A2EAE3-CB23-4C54-B8DE-9AF0C86FF101}"/>
              </a:ext>
            </a:extLst>
          </p:cNvPr>
          <p:cNvSpPr/>
          <p:nvPr/>
        </p:nvSpPr>
        <p:spPr>
          <a:xfrm>
            <a:off x="2786056" y="3074147"/>
            <a:ext cx="826953" cy="871743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4397193-E0A4-4AC9-A126-AA506657326D}"/>
              </a:ext>
            </a:extLst>
          </p:cNvPr>
          <p:cNvGrpSpPr/>
          <p:nvPr/>
        </p:nvGrpSpPr>
        <p:grpSpPr>
          <a:xfrm>
            <a:off x="2183265" y="4015403"/>
            <a:ext cx="3611375" cy="1557984"/>
            <a:chOff x="228600" y="2362200"/>
            <a:chExt cx="7696200" cy="3200400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EECDF495-2E8F-4038-BDF8-2C4F45DAB2D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600" y="2362200"/>
              <a:ext cx="7696200" cy="3200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400">
                <a:latin typeface="宋体" panose="02010600030101010101" pitchFamily="2" charset="-122"/>
              </a:endParaRPr>
            </a:p>
          </p:txBody>
        </p:sp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DCD3CEDE-CADA-41AD-A145-A7D05CD5E56C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2190750" y="4703763"/>
              <a:ext cx="4075113" cy="9525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3131DF7F-DE0A-4CF6-9B35-185F522B428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30375" y="3263900"/>
              <a:ext cx="4075113" cy="9525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1EA32D16-28AD-4D33-8E12-65A8442152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75300" y="3273425"/>
              <a:ext cx="1423988" cy="1423988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E9A940AF-4E0D-4203-A78D-4D95BE45D5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79500" y="3273425"/>
              <a:ext cx="1423988" cy="1423988"/>
            </a:xfrm>
            <a:prstGeom prst="ellipse">
              <a:avLst/>
            </a:prstGeom>
            <a:gradFill rotWithShape="1">
              <a:gsLst>
                <a:gs pos="0">
                  <a:srgbClr val="DBE9F5"/>
                </a:gs>
                <a:gs pos="100000">
                  <a:srgbClr val="92BCE2"/>
                </a:gs>
              </a:gsLst>
              <a:path path="shape">
                <a:fillToRect l="50000" t="50000" r="50000" b="50000"/>
              </a:path>
            </a:gradFill>
            <a:ln w="9525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400">
                <a:latin typeface="宋体" panose="02010600030101010101" pitchFamily="2" charset="-122"/>
              </a:endParaRPr>
            </a:p>
          </p:txBody>
        </p:sp>
        <p:sp>
          <p:nvSpPr>
            <p:cNvPr id="31" name="AutoShape 8">
              <a:extLst>
                <a:ext uri="{FF2B5EF4-FFF2-40B4-BE49-F238E27FC236}">
                  <a16:creationId xmlns:a16="http://schemas.microsoft.com/office/drawing/2014/main" id="{B4C751ED-BCEB-4A1B-9281-F25B7C64005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57413" y="2582863"/>
              <a:ext cx="1958975" cy="468312"/>
            </a:xfrm>
            <a:prstGeom prst="chevron">
              <a:avLst>
                <a:gd name="adj" fmla="val 43225"/>
              </a:avLst>
            </a:pr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400">
                <a:latin typeface="宋体" panose="02010600030101010101" pitchFamily="2" charset="-122"/>
              </a:endParaRPr>
            </a:p>
          </p:txBody>
        </p:sp>
        <p:sp>
          <p:nvSpPr>
            <p:cNvPr id="32" name="AutoShape 9">
              <a:extLst>
                <a:ext uri="{FF2B5EF4-FFF2-40B4-BE49-F238E27FC236}">
                  <a16:creationId xmlns:a16="http://schemas.microsoft.com/office/drawing/2014/main" id="{7F540AA0-A4B4-4F0A-898A-25F1202C54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6388" y="2582863"/>
              <a:ext cx="1958975" cy="468312"/>
            </a:xfrm>
            <a:prstGeom prst="chevron">
              <a:avLst>
                <a:gd name="adj" fmla="val 43225"/>
              </a:avLst>
            </a:pr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400">
                <a:latin typeface="宋体" panose="02010600030101010101" pitchFamily="2" charset="-122"/>
              </a:endParaRPr>
            </a:p>
          </p:txBody>
        </p: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2413EB04-C40E-4AF7-A115-63944220FD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0813" y="2582863"/>
              <a:ext cx="2459037" cy="2765425"/>
              <a:chOff x="3340" y="1301"/>
              <a:chExt cx="1549" cy="1742"/>
            </a:xfrm>
          </p:grpSpPr>
          <p:sp>
            <p:nvSpPr>
              <p:cNvPr id="45" name="AutoShape 11">
                <a:extLst>
                  <a:ext uri="{FF2B5EF4-FFF2-40B4-BE49-F238E27FC236}">
                    <a16:creationId xmlns:a16="http://schemas.microsoft.com/office/drawing/2014/main" id="{F1FAECFC-0C9D-4FC4-BABF-77D2E62D4AC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5400000">
                <a:off x="3244" y="1397"/>
                <a:ext cx="1742" cy="154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847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3695" y="11280"/>
                    </a:moveTo>
                    <a:cubicBezTo>
                      <a:pt x="3684" y="11120"/>
                      <a:pt x="3679" y="10960"/>
                      <a:pt x="3679" y="10800"/>
                    </a:cubicBezTo>
                    <a:cubicBezTo>
                      <a:pt x="3679" y="6867"/>
                      <a:pt x="6867" y="3679"/>
                      <a:pt x="10800" y="3679"/>
                    </a:cubicBezTo>
                    <a:cubicBezTo>
                      <a:pt x="14732" y="3679"/>
                      <a:pt x="17921" y="6867"/>
                      <a:pt x="17921" y="10800"/>
                    </a:cubicBezTo>
                    <a:cubicBezTo>
                      <a:pt x="17921" y="10960"/>
                      <a:pt x="17915" y="11120"/>
                      <a:pt x="17904" y="11280"/>
                    </a:cubicBezTo>
                    <a:lnTo>
                      <a:pt x="21575" y="11529"/>
                    </a:lnTo>
                    <a:cubicBezTo>
                      <a:pt x="21591" y="11286"/>
                      <a:pt x="21600" y="11043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043"/>
                      <a:pt x="8" y="11286"/>
                      <a:pt x="24" y="115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AutoShape 12">
                <a:extLst>
                  <a:ext uri="{FF2B5EF4-FFF2-40B4-BE49-F238E27FC236}">
                    <a16:creationId xmlns:a16="http://schemas.microsoft.com/office/drawing/2014/main" id="{B54E975A-8035-457E-9130-58606B6D0F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72" y="1303"/>
                <a:ext cx="411" cy="295"/>
              </a:xfrm>
              <a:prstGeom prst="chevron">
                <a:avLst>
                  <a:gd name="adj" fmla="val 44744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400">
                  <a:latin typeface="宋体" panose="02010600030101010101" pitchFamily="2" charset="-122"/>
                </a:endParaRPr>
              </a:p>
            </p:txBody>
          </p:sp>
          <p:sp>
            <p:nvSpPr>
              <p:cNvPr id="47" name="AutoShape 13">
                <a:extLst>
                  <a:ext uri="{FF2B5EF4-FFF2-40B4-BE49-F238E27FC236}">
                    <a16:creationId xmlns:a16="http://schemas.microsoft.com/office/drawing/2014/main" id="{0E630A96-425E-4DD8-B4C4-42A8111621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0800000">
                <a:off x="3891" y="2745"/>
                <a:ext cx="314" cy="295"/>
              </a:xfrm>
              <a:prstGeom prst="chevron">
                <a:avLst>
                  <a:gd name="adj" fmla="val 44069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400">
                  <a:latin typeface="宋体" panose="02010600030101010101" pitchFamily="2" charset="-122"/>
                </a:endParaRPr>
              </a:p>
            </p:txBody>
          </p:sp>
        </p:grpSp>
        <p:sp>
          <p:nvSpPr>
            <p:cNvPr id="34" name="AutoShape 14">
              <a:extLst>
                <a:ext uri="{FF2B5EF4-FFF2-40B4-BE49-F238E27FC236}">
                  <a16:creationId xmlns:a16="http://schemas.microsoft.com/office/drawing/2014/main" id="{03528165-3156-49DA-B9AD-C00CC1595F7E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2259013" y="4878388"/>
              <a:ext cx="3889375" cy="468312"/>
            </a:xfrm>
            <a:prstGeom prst="chevron">
              <a:avLst>
                <a:gd name="adj" fmla="val 47562"/>
              </a:avLst>
            </a:prstGeom>
            <a:solidFill>
              <a:srgbClr val="E8B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400">
                <a:latin typeface="宋体" panose="02010600030101010101" pitchFamily="2" charset="-122"/>
              </a:endParaRPr>
            </a:p>
          </p:txBody>
        </p:sp>
        <p:grpSp>
          <p:nvGrpSpPr>
            <p:cNvPr id="35" name="Group 15">
              <a:extLst>
                <a:ext uri="{FF2B5EF4-FFF2-40B4-BE49-F238E27FC236}">
                  <a16:creationId xmlns:a16="http://schemas.microsoft.com/office/drawing/2014/main" id="{10B84E26-DE05-4905-864E-42EE424B0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25" y="2586038"/>
              <a:ext cx="2459038" cy="2767012"/>
              <a:chOff x="533" y="1485"/>
              <a:chExt cx="1549" cy="1743"/>
            </a:xfrm>
          </p:grpSpPr>
          <p:sp>
            <p:nvSpPr>
              <p:cNvPr id="42" name="AutoShape 16">
                <a:extLst>
                  <a:ext uri="{FF2B5EF4-FFF2-40B4-BE49-F238E27FC236}">
                    <a16:creationId xmlns:a16="http://schemas.microsoft.com/office/drawing/2014/main" id="{9A365EAB-AC46-4A89-BEDD-A3E7751E3F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H="1">
                <a:off x="437" y="1581"/>
                <a:ext cx="1742" cy="154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912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3695" y="11670"/>
                    </a:moveTo>
                    <a:cubicBezTo>
                      <a:pt x="3659" y="11382"/>
                      <a:pt x="3642" y="11091"/>
                      <a:pt x="3642" y="10800"/>
                    </a:cubicBezTo>
                    <a:cubicBezTo>
                      <a:pt x="3642" y="6846"/>
                      <a:pt x="6846" y="3642"/>
                      <a:pt x="10800" y="3642"/>
                    </a:cubicBezTo>
                    <a:cubicBezTo>
                      <a:pt x="14753" y="3642"/>
                      <a:pt x="17958" y="6846"/>
                      <a:pt x="17958" y="10800"/>
                    </a:cubicBezTo>
                    <a:cubicBezTo>
                      <a:pt x="17958" y="11091"/>
                      <a:pt x="17940" y="11382"/>
                      <a:pt x="17904" y="11670"/>
                    </a:cubicBezTo>
                    <a:lnTo>
                      <a:pt x="21519" y="12114"/>
                    </a:lnTo>
                    <a:cubicBezTo>
                      <a:pt x="21573" y="11678"/>
                      <a:pt x="21600" y="11239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239"/>
                      <a:pt x="26" y="11678"/>
                      <a:pt x="80" y="121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AutoShape 17">
                <a:extLst>
                  <a:ext uri="{FF2B5EF4-FFF2-40B4-BE49-F238E27FC236}">
                    <a16:creationId xmlns:a16="http://schemas.microsoft.com/office/drawing/2014/main" id="{F44B99AD-6B6B-4B49-9857-59977ED431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35" y="1487"/>
                <a:ext cx="411" cy="295"/>
              </a:xfrm>
              <a:prstGeom prst="chevron">
                <a:avLst>
                  <a:gd name="adj" fmla="val 44744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400">
                  <a:latin typeface="宋体" panose="02010600030101010101" pitchFamily="2" charset="-122"/>
                </a:endParaRPr>
              </a:p>
            </p:txBody>
          </p:sp>
          <p:sp>
            <p:nvSpPr>
              <p:cNvPr id="44" name="AutoShape 18">
                <a:extLst>
                  <a:ext uri="{FF2B5EF4-FFF2-40B4-BE49-F238E27FC236}">
                    <a16:creationId xmlns:a16="http://schemas.microsoft.com/office/drawing/2014/main" id="{BB0ABE2B-A5AA-4015-975A-9C359E9AB45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0800000">
                <a:off x="1223" y="2933"/>
                <a:ext cx="499" cy="295"/>
              </a:xfrm>
              <a:prstGeom prst="chevron">
                <a:avLst>
                  <a:gd name="adj" fmla="val 46783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400">
                  <a:latin typeface="宋体" panose="02010600030101010101" pitchFamily="2" charset="-122"/>
                </a:endParaRPr>
              </a:p>
            </p:txBody>
          </p:sp>
        </p:grp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13124900-2515-45E3-A85D-BF931D4B86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79799" y="4808808"/>
              <a:ext cx="1751809" cy="569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solidFill>
                    <a:srgbClr val="1C1C1C"/>
                  </a:solidFill>
                  <a:latin typeface="宋体" panose="02010600030101010101" pitchFamily="2" charset="-122"/>
                </a:rPr>
                <a:t>新业务</a:t>
              </a:r>
              <a:r>
                <a:rPr lang="en-US" altLang="zh-CN" sz="1200" dirty="0">
                  <a:solidFill>
                    <a:srgbClr val="1C1C1C"/>
                  </a:solidFill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D830A04B-4A2B-4D96-A60C-03049F94BA4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03489" y="2528787"/>
              <a:ext cx="1273176" cy="569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solidFill>
                    <a:srgbClr val="1C1C1C"/>
                  </a:solidFill>
                  <a:latin typeface="宋体" panose="02010600030101010101" pitchFamily="2" charset="-122"/>
                </a:rPr>
                <a:t>业务</a:t>
              </a:r>
              <a:r>
                <a:rPr lang="en-US" altLang="zh-CN" sz="1200" dirty="0">
                  <a:solidFill>
                    <a:srgbClr val="1C1C1C"/>
                  </a:solidFill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548522BB-FC0B-45EA-B736-3AA1EDB8327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65637" y="2528787"/>
              <a:ext cx="1273176" cy="569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solidFill>
                    <a:srgbClr val="1C1C1C"/>
                  </a:solidFill>
                  <a:latin typeface="宋体" panose="02010600030101010101" pitchFamily="2" charset="-122"/>
                </a:rPr>
                <a:t>业务</a:t>
              </a:r>
              <a:r>
                <a:rPr lang="en-US" altLang="zh-CN" sz="1200" dirty="0">
                  <a:solidFill>
                    <a:srgbClr val="1C1C1C"/>
                  </a:solidFill>
                  <a:latin typeface="宋体" panose="02010600030101010101" pitchFamily="2" charset="-122"/>
                </a:rPr>
                <a:t>2</a:t>
              </a:r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A31B60A4-F2AD-4A4A-B0AC-225FFA2AE3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79499" y="3648719"/>
              <a:ext cx="1423988" cy="695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 dirty="0">
                  <a:latin typeface="宋体" panose="02010600030101010101" pitchFamily="2" charset="-122"/>
                </a:rPr>
                <a:t>数据</a:t>
              </a:r>
              <a:endParaRPr lang="en-US" altLang="zh-CN" sz="1600" b="1" dirty="0">
                <a:latin typeface="宋体" panose="02010600030101010101" pitchFamily="2" charset="-122"/>
              </a:endParaRPr>
            </a:p>
          </p:txBody>
        </p: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138D829B-2785-43A4-B823-4106AC6A7D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72126" y="3648719"/>
              <a:ext cx="1423988" cy="695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 dirty="0">
                  <a:latin typeface="宋体" panose="02010600030101010101" pitchFamily="2" charset="-122"/>
                </a:rPr>
                <a:t>服务</a:t>
              </a:r>
              <a:endParaRPr lang="en-US" altLang="zh-CN" sz="1600" b="1" dirty="0">
                <a:latin typeface="宋体" panose="02010600030101010101" pitchFamily="2" charset="-122"/>
              </a:endParaRPr>
            </a:p>
          </p:txBody>
        </p:sp>
        <p:sp>
          <p:nvSpPr>
            <p:cNvPr id="41" name="Text Box 24">
              <a:extLst>
                <a:ext uri="{FF2B5EF4-FFF2-40B4-BE49-F238E27FC236}">
                  <a16:creationId xmlns:a16="http://schemas.microsoft.com/office/drawing/2014/main" id="{A2DCD14F-F81D-4DB4-BB63-CFA7725EC41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630488" y="3657599"/>
              <a:ext cx="2819400" cy="632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宋体" panose="02010600030101010101" pitchFamily="2" charset="-122"/>
                </a:rPr>
                <a:t>生态平台</a:t>
              </a:r>
              <a:endParaRPr lang="en-US" altLang="zh-CN" sz="1400" dirty="0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CD67CA68-A729-4057-B8AD-7C375069DFC0}"/>
              </a:ext>
            </a:extLst>
          </p:cNvPr>
          <p:cNvSpPr txBox="1"/>
          <p:nvPr/>
        </p:nvSpPr>
        <p:spPr>
          <a:xfrm>
            <a:off x="1690866" y="1181090"/>
            <a:ext cx="495824" cy="4836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平台以不断解决问题为核心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5216147-31E0-4AEB-B49C-D35FDEE83A33}"/>
              </a:ext>
            </a:extLst>
          </p:cNvPr>
          <p:cNvSpPr/>
          <p:nvPr/>
        </p:nvSpPr>
        <p:spPr>
          <a:xfrm>
            <a:off x="5358862" y="1473960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主要定位：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487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0" grpId="0"/>
      <p:bldP spid="21" grpId="0"/>
      <p:bldP spid="24" grpId="0" animBg="1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5257</TotalTime>
  <Words>1000</Words>
  <Application>Microsoft Office PowerPoint</Application>
  <PresentationFormat>宽屏</PresentationFormat>
  <Paragraphs>281</Paragraphs>
  <Slides>36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等线</vt:lpstr>
      <vt:lpstr>等线 Light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虎 林</cp:lastModifiedBy>
  <cp:revision>869</cp:revision>
  <dcterms:created xsi:type="dcterms:W3CDTF">2018-04-17T07:56:00Z</dcterms:created>
  <dcterms:modified xsi:type="dcterms:W3CDTF">2018-12-10T04:14:30Z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